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53" r:id="rId1"/>
    <p:sldMasterId id="2147484466" r:id="rId2"/>
    <p:sldMasterId id="2147484478" r:id="rId3"/>
  </p:sldMasterIdLst>
  <p:notesMasterIdLst>
    <p:notesMasterId r:id="rId40"/>
  </p:notesMasterIdLst>
  <p:handoutMasterIdLst>
    <p:handoutMasterId r:id="rId41"/>
  </p:handoutMasterIdLst>
  <p:sldIdLst>
    <p:sldId id="700" r:id="rId4"/>
    <p:sldId id="623" r:id="rId5"/>
    <p:sldId id="624" r:id="rId6"/>
    <p:sldId id="446" r:id="rId7"/>
    <p:sldId id="2146849153" r:id="rId8"/>
    <p:sldId id="2146849154" r:id="rId9"/>
    <p:sldId id="2146849155" r:id="rId10"/>
    <p:sldId id="2146849156" r:id="rId11"/>
    <p:sldId id="2146849157" r:id="rId12"/>
    <p:sldId id="2146849158" r:id="rId13"/>
    <p:sldId id="2146849160" r:id="rId14"/>
    <p:sldId id="2146849215" r:id="rId15"/>
    <p:sldId id="2146849013" r:id="rId16"/>
    <p:sldId id="2146849014" r:id="rId17"/>
    <p:sldId id="2146849029" r:id="rId18"/>
    <p:sldId id="2146849015" r:id="rId19"/>
    <p:sldId id="2146849017" r:id="rId20"/>
    <p:sldId id="2146849018" r:id="rId21"/>
    <p:sldId id="2146849019" r:id="rId22"/>
    <p:sldId id="2146849020" r:id="rId23"/>
    <p:sldId id="2146849021" r:id="rId24"/>
    <p:sldId id="2146849207" r:id="rId25"/>
    <p:sldId id="2146849208" r:id="rId26"/>
    <p:sldId id="2146849209" r:id="rId27"/>
    <p:sldId id="2146849211" r:id="rId28"/>
    <p:sldId id="2146849212" r:id="rId29"/>
    <p:sldId id="2146849023" r:id="rId30"/>
    <p:sldId id="2146849024" r:id="rId31"/>
    <p:sldId id="2146849025" r:id="rId32"/>
    <p:sldId id="2146849214" r:id="rId33"/>
    <p:sldId id="2146849026" r:id="rId34"/>
    <p:sldId id="2146849213" r:id="rId35"/>
    <p:sldId id="2146849142" r:id="rId36"/>
    <p:sldId id="2146849144" r:id="rId37"/>
    <p:sldId id="2146849028" r:id="rId38"/>
    <p:sldId id="448" r:id="rId39"/>
  </p:sldIdLst>
  <p:sldSz cx="12192000" cy="6858000"/>
  <p:notesSz cx="6858000" cy="9144000"/>
  <p:custDataLst>
    <p:tags r:id="rId42"/>
  </p:custDataLst>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p:defaultTextStyle>
  <p:extLst>
    <p:ext uri="{EFAFB233-063F-42B5-8137-9DF3F51BA10A}">
      <p15:sldGuideLst xmlns:p15="http://schemas.microsoft.com/office/powerpoint/2012/main">
        <p15:guide id="1" orient="horz" pos="368" userDrawn="1">
          <p15:clr>
            <a:srgbClr val="F26B43"/>
          </p15:clr>
        </p15:guide>
        <p15:guide id="2" pos="2774" userDrawn="1">
          <p15:clr>
            <a:srgbClr val="A4A3A4"/>
          </p15:clr>
        </p15:guide>
        <p15:guide id="3" pos="370" userDrawn="1">
          <p15:clr>
            <a:srgbClr val="F26B43"/>
          </p15:clr>
        </p15:guide>
        <p15:guide id="4" pos="7310" userDrawn="1">
          <p15:clr>
            <a:srgbClr val="F26B43"/>
          </p15:clr>
        </p15:guide>
        <p15:guide id="5" orient="horz" pos="2260" userDrawn="1">
          <p15:clr>
            <a:srgbClr val="A4A3A4"/>
          </p15:clr>
        </p15:guide>
        <p15:guide id="6" orient="horz" pos="3952" userDrawn="1">
          <p15:clr>
            <a:srgbClr val="F26B43"/>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ACACC2"/>
    <a:srgbClr val="000048"/>
    <a:srgbClr val="002AFF"/>
    <a:srgbClr val="000041"/>
    <a:srgbClr val="49497A"/>
    <a:srgbClr val="DEDEE5"/>
    <a:srgbClr val="2B2B5D"/>
    <a:srgbClr val="464675"/>
    <a:srgbClr val="7B7B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929" autoAdjust="0"/>
    <p:restoredTop sz="96354"/>
  </p:normalViewPr>
  <p:slideViewPr>
    <p:cSldViewPr snapToGrid="0">
      <p:cViewPr varScale="1">
        <p:scale>
          <a:sx n="71" d="100"/>
          <a:sy n="71" d="100"/>
        </p:scale>
        <p:origin x="77" y="605"/>
      </p:cViewPr>
      <p:guideLst>
        <p:guide orient="horz" pos="368"/>
        <p:guide pos="2774"/>
        <p:guide pos="370"/>
        <p:guide pos="7310"/>
        <p:guide orient="horz" pos="2260"/>
        <p:guide orient="horz" pos="3952"/>
      </p:guideLst>
    </p:cSldViewPr>
  </p:slideViewPr>
  <p:notesTextViewPr>
    <p:cViewPr>
      <p:scale>
        <a:sx n="1" d="1"/>
        <a:sy n="1" d="1"/>
      </p:scale>
      <p:origin x="0" y="0"/>
    </p:cViewPr>
  </p:notesTextViewPr>
  <p:sorterViewPr>
    <p:cViewPr>
      <p:scale>
        <a:sx n="83" d="100"/>
        <a:sy n="83" d="100"/>
      </p:scale>
      <p:origin x="0" y="0"/>
    </p:cViewPr>
  </p:sorterViewPr>
  <p:notesViewPr>
    <p:cSldViewPr snapToGrid="0">
      <p:cViewPr varScale="1">
        <p:scale>
          <a:sx n="89" d="100"/>
          <a:sy n="89" d="100"/>
        </p:scale>
        <p:origin x="1650"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gs" Target="tags/tag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9D8F3632-A2D4-4F72-7175-501AE62513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3" name="날짜 개체 틀 2">
            <a:extLst>
              <a:ext uri="{FF2B5EF4-FFF2-40B4-BE49-F238E27FC236}">
                <a16:creationId xmlns:a16="http://schemas.microsoft.com/office/drawing/2014/main" id="{D58C8494-8330-4353-D23D-18E858B7F2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0BF9565-4216-4445-8ACA-A5D634DFD475}" type="datetimeFigureOut">
              <a:rPr lang="LID4096" altLang="en-US"/>
              <a:pPr>
                <a:defRPr/>
              </a:pPr>
              <a:t>12/16/2025</a:t>
            </a:fld>
            <a:endParaRPr lang="ko-JP" altLang="en-US"/>
          </a:p>
        </p:txBody>
      </p:sp>
      <p:sp>
        <p:nvSpPr>
          <p:cNvPr id="4" name="바닥글 개체 틀 3">
            <a:extLst>
              <a:ext uri="{FF2B5EF4-FFF2-40B4-BE49-F238E27FC236}">
                <a16:creationId xmlns:a16="http://schemas.microsoft.com/office/drawing/2014/main" id="{C87C6BA4-8DA7-C06C-8257-2177622D5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5" name="슬라이드 번호 개체 틀 4">
            <a:extLst>
              <a:ext uri="{FF2B5EF4-FFF2-40B4-BE49-F238E27FC236}">
                <a16:creationId xmlns:a16="http://schemas.microsoft.com/office/drawing/2014/main" id="{D239C5E2-5CF6-2635-BAF9-1937888CC6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18E14646-2E14-7248-B4B6-D58404B832E8}" type="slidenum">
              <a:rPr lang="ko-JP" altLang="en-US"/>
              <a:pPr>
                <a:defRPr/>
              </a:pPr>
              <a:t>‹#›</a:t>
            </a:fld>
            <a:endParaRPr lang="ko-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79D448-FAB9-A985-C8EE-A3AC846F6AD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JP"/>
          </a:p>
        </p:txBody>
      </p:sp>
      <p:sp>
        <p:nvSpPr>
          <p:cNvPr id="3" name="Date Placeholder 2">
            <a:extLst>
              <a:ext uri="{FF2B5EF4-FFF2-40B4-BE49-F238E27FC236}">
                <a16:creationId xmlns:a16="http://schemas.microsoft.com/office/drawing/2014/main" id="{3B1EE019-0D3A-EFDE-72D0-027738907E6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252C802-D109-8043-B0F9-067150D0A317}" type="datetimeFigureOut">
              <a:rPr lang="LID4096"/>
              <a:pPr>
                <a:defRPr/>
              </a:pPr>
              <a:t>12/16/2025</a:t>
            </a:fld>
            <a:endParaRPr lang="en-JP"/>
          </a:p>
        </p:txBody>
      </p:sp>
      <p:sp>
        <p:nvSpPr>
          <p:cNvPr id="4" name="Slide Image Placeholder 3">
            <a:extLst>
              <a:ext uri="{FF2B5EF4-FFF2-40B4-BE49-F238E27FC236}">
                <a16:creationId xmlns:a16="http://schemas.microsoft.com/office/drawing/2014/main" id="{3AA202DE-2309-EA35-7DE7-932674C71D7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JP" noProof="0"/>
          </a:p>
        </p:txBody>
      </p:sp>
      <p:sp>
        <p:nvSpPr>
          <p:cNvPr id="5" name="Notes Placeholder 4">
            <a:extLst>
              <a:ext uri="{FF2B5EF4-FFF2-40B4-BE49-F238E27FC236}">
                <a16:creationId xmlns:a16="http://schemas.microsoft.com/office/drawing/2014/main" id="{4189CFDF-9D04-A4F9-6376-969A949D98A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JP" noProof="0"/>
          </a:p>
        </p:txBody>
      </p:sp>
      <p:sp>
        <p:nvSpPr>
          <p:cNvPr id="6" name="Footer Placeholder 5">
            <a:extLst>
              <a:ext uri="{FF2B5EF4-FFF2-40B4-BE49-F238E27FC236}">
                <a16:creationId xmlns:a16="http://schemas.microsoft.com/office/drawing/2014/main" id="{9D94BA57-741F-1D20-99F5-34509589ED4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JP"/>
          </a:p>
        </p:txBody>
      </p:sp>
      <p:sp>
        <p:nvSpPr>
          <p:cNvPr id="7" name="Slide Number Placeholder 6">
            <a:extLst>
              <a:ext uri="{FF2B5EF4-FFF2-40B4-BE49-F238E27FC236}">
                <a16:creationId xmlns:a16="http://schemas.microsoft.com/office/drawing/2014/main" id="{1910DD09-E01C-BAD1-AC99-DCCAF07083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AB966C30-85DB-4C4B-A060-BF5C5320BA04}" type="slidenum">
              <a:rPr lang="en-JP"/>
              <a:pPr>
                <a:defRPr/>
              </a:pPr>
              <a:t>‹#›</a:t>
            </a:fld>
            <a:endParaRPr lang="en-JP"/>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xml"/><Relationship Id="rId5" Type="http://schemas.openxmlformats.org/officeDocument/2006/relationships/image" Target="../media/image14.png"/><Relationship Id="rId4" Type="http://schemas.openxmlformats.org/officeDocument/2006/relationships/image" Target="../media/image13.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tags" Target="../tags/tag6.xml"/><Relationship Id="rId5" Type="http://schemas.openxmlformats.org/officeDocument/2006/relationships/image" Target="../media/image3.png"/><Relationship Id="rId4" Type="http://schemas.openxmlformats.org/officeDocument/2006/relationships/image" Target="../media/image15.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6.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3.xml"/><Relationship Id="rId1" Type="http://schemas.openxmlformats.org/officeDocument/2006/relationships/tags" Target="../tags/tag9.xml"/><Relationship Id="rId5" Type="http://schemas.openxmlformats.org/officeDocument/2006/relationships/image" Target="../media/image14.png"/><Relationship Id="rId4" Type="http://schemas.openxmlformats.org/officeDocument/2006/relationships/image" Target="../media/image17.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3.xml"/><Relationship Id="rId1" Type="http://schemas.openxmlformats.org/officeDocument/2006/relationships/tags" Target="../tags/tag10.xml"/><Relationship Id="rId5" Type="http://schemas.openxmlformats.org/officeDocument/2006/relationships/image" Target="../media/image3.png"/><Relationship Id="rId4" Type="http://schemas.openxmlformats.org/officeDocument/2006/relationships/image" Target="../media/image18.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3.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image" Target="../media/image19.emf"/></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399022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2"/>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0" name="テキスト プレースホルダー 10">
            <a:extLst>
              <a:ext uri="{FF2B5EF4-FFF2-40B4-BE49-F238E27FC236}">
                <a16:creationId xmlns:a16="http://schemas.microsoft.com/office/drawing/2014/main" id="{51F1BAB4-BF47-3B73-61AB-48C73A07D72A}"/>
              </a:ext>
            </a:extLst>
          </p:cNvPr>
          <p:cNvSpPr>
            <a:spLocks noGrp="1"/>
          </p:cNvSpPr>
          <p:nvPr>
            <p:ph type="body" sz="quarter" idx="13"/>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490929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726192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4828882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4065164157"/>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BC_プロダクト資料中表紙">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23D017-463D-AD4D-6C5C-98A759B8A938}"/>
              </a:ext>
            </a:extLst>
          </p:cNvPr>
          <p:cNvGraphicFramePr>
            <a:graphicFrameLocks noChangeAspect="1"/>
          </p:cNvGraphicFramePr>
          <p:nvPr>
            <p:custDataLst>
              <p:tags r:id="rId1"/>
            </p:custDataLst>
            <p:extLst>
              <p:ext uri="{D42A27DB-BD31-4B8C-83A1-F6EECF244321}">
                <p14:modId xmlns:p14="http://schemas.microsoft.com/office/powerpoint/2010/main" val="39159485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BF23D017-463D-AD4D-6C5C-98A759B8A93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3E6674F4-4E75-A765-EA22-CCF341E56EE4}"/>
              </a:ext>
            </a:extLst>
          </p:cNvPr>
          <p:cNvSpPr/>
          <p:nvPr/>
        </p:nvSpPr>
        <p:spPr>
          <a:xfrm>
            <a:off x="10363200" y="3427413"/>
            <a:ext cx="1828800" cy="3430587"/>
          </a:xfrm>
          <a:prstGeom prst="triangle">
            <a:avLst>
              <a:gd name="adj" fmla="val 100000"/>
            </a:avLst>
          </a:prstGeom>
          <a:solidFill>
            <a:srgbClr val="0000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271606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タイトル+コピーライト+ページ番号">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82A8865-E852-8779-AF4C-2BDBBCB2B487}"/>
              </a:ext>
            </a:extLst>
          </p:cNvPr>
          <p:cNvGraphicFramePr>
            <a:graphicFrameLocks noChangeAspect="1"/>
          </p:cNvGraphicFramePr>
          <p:nvPr>
            <p:custDataLst>
              <p:tags r:id="rId1"/>
            </p:custDataLst>
            <p:extLst>
              <p:ext uri="{D42A27DB-BD31-4B8C-83A1-F6EECF244321}">
                <p14:modId xmlns:p14="http://schemas.microsoft.com/office/powerpoint/2010/main" val="18772192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782A8865-E852-8779-AF4C-2BDBBCB2B48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1460036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954337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スライド番号プレースホルダー 5">
            <a:extLst>
              <a:ext uri="{FF2B5EF4-FFF2-40B4-BE49-F238E27FC236}">
                <a16:creationId xmlns:a16="http://schemas.microsoft.com/office/drawing/2014/main" id="{D0619A66-CC94-F64F-DA26-0FF8A23AF3EA}"/>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5" name="グラフィックス 2">
            <a:extLst>
              <a:ext uri="{FF2B5EF4-FFF2-40B4-BE49-F238E27FC236}">
                <a16:creationId xmlns:a16="http://schemas.microsoft.com/office/drawing/2014/main" id="{8D9B3208-C845-2C86-CEFC-EAC3C8484BF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8888537"/>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最終ページ">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77CBF0D-71DD-004F-EE3B-1BC6F28DA6D9}"/>
              </a:ext>
            </a:extLst>
          </p:cNvPr>
          <p:cNvPicPr>
            <a:picLocks noChangeAspect="1"/>
          </p:cNvPicPr>
          <p:nvPr/>
        </p:nvPicPr>
        <p:blipFill>
          <a:blip r:embed="rId2"/>
          <a:stretch>
            <a:fillRect/>
          </a:stretch>
        </p:blipFill>
        <p:spPr>
          <a:xfrm>
            <a:off x="0" y="0"/>
            <a:ext cx="12192000" cy="6858000"/>
          </a:xfrm>
          <a:prstGeom prst="rect">
            <a:avLst/>
          </a:prstGeom>
        </p:spPr>
      </p:pic>
      <p:pic>
        <p:nvPicPr>
          <p:cNvPr id="4" name="グラフィックス 2">
            <a:extLst>
              <a:ext uri="{FF2B5EF4-FFF2-40B4-BE49-F238E27FC236}">
                <a16:creationId xmlns:a16="http://schemas.microsoft.com/office/drawing/2014/main" id="{8A181A9D-4CFB-510D-DBA2-3B5A52B8D2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4946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141318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chemeClr val="accent1"/>
                </a:solidFill>
                <a:latin typeface="+mn-ea"/>
                <a:ea typeface="+mn-ea"/>
                <a:cs typeface="Segoe UI" panose="020B0502040204020203" pitchFamily="34" charset="0"/>
              </a:rPr>
              <a:t>CONTENTS</a:t>
            </a:r>
            <a:endParaRPr kumimoji="1" lang="ja-JP" altLang="en-US" sz="2400" b="1" i="0" dirty="0">
              <a:solidFill>
                <a:schemeClr val="accent1"/>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chemeClr val="accent1"/>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chemeClr val="accent1"/>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6194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298004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6" name="直線コネクタ 5">
            <a:extLst>
              <a:ext uri="{FF2B5EF4-FFF2-40B4-BE49-F238E27FC236}">
                <a16:creationId xmlns:a16="http://schemas.microsoft.com/office/drawing/2014/main" id="{A262B7B1-0731-8DCD-FDA6-CB9554C09C52}"/>
              </a:ext>
            </a:extLst>
          </p:cNvPr>
          <p:cNvCxnSpPr>
            <a:cxnSpLocks/>
          </p:cNvCxnSpPr>
          <p:nvPr userDrawn="1"/>
        </p:nvCxnSpPr>
        <p:spPr>
          <a:xfrm>
            <a:off x="1323874" y="3434388"/>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円/楕円 50">
            <a:extLst>
              <a:ext uri="{FF2B5EF4-FFF2-40B4-BE49-F238E27FC236}">
                <a16:creationId xmlns:a16="http://schemas.microsoft.com/office/drawing/2014/main" id="{810962BC-ECC6-D04E-856C-0E8B296C491F}"/>
              </a:ext>
            </a:extLst>
          </p:cNvPr>
          <p:cNvSpPr>
            <a:spLocks noChangeAspect="1"/>
          </p:cNvSpPr>
          <p:nvPr userDrawn="1"/>
        </p:nvSpPr>
        <p:spPr>
          <a:xfrm>
            <a:off x="1057882" y="381680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04</a:t>
            </a:r>
            <a:endParaRPr kumimoji="1" lang="ja-JP" altLang="en-US" sz="1800" b="1" i="0" dirty="0">
              <a:solidFill>
                <a:schemeClr val="bg1"/>
              </a:solidFill>
              <a:latin typeface="+mj-ea"/>
              <a:ea typeface="+mj-ea"/>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09BB8F31-4E5A-8CC8-0885-67317BAA34BF}"/>
              </a:ext>
            </a:extLst>
          </p:cNvPr>
          <p:cNvSpPr>
            <a:spLocks noGrp="1"/>
          </p:cNvSpPr>
          <p:nvPr>
            <p:ph type="body" sz="quarter" idx="17" hasCustomPrompt="1"/>
          </p:nvPr>
        </p:nvSpPr>
        <p:spPr>
          <a:xfrm>
            <a:off x="1943922" y="390678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7" name="直線コネクタ 6">
            <a:extLst>
              <a:ext uri="{FF2B5EF4-FFF2-40B4-BE49-F238E27FC236}">
                <a16:creationId xmlns:a16="http://schemas.microsoft.com/office/drawing/2014/main" id="{FE9A66F2-6529-CFEC-6940-4A718DB70DA6}"/>
              </a:ext>
            </a:extLst>
          </p:cNvPr>
          <p:cNvCxnSpPr>
            <a:cxnSpLocks/>
          </p:cNvCxnSpPr>
          <p:nvPr userDrawn="1"/>
        </p:nvCxnSpPr>
        <p:spPr>
          <a:xfrm>
            <a:off x="1323874" y="4362436"/>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円/楕円 50">
            <a:extLst>
              <a:ext uri="{FF2B5EF4-FFF2-40B4-BE49-F238E27FC236}">
                <a16:creationId xmlns:a16="http://schemas.microsoft.com/office/drawing/2014/main" id="{A3FCEDA4-A85A-9088-03F8-EB4590AA02E6}"/>
              </a:ext>
            </a:extLst>
          </p:cNvPr>
          <p:cNvSpPr>
            <a:spLocks noChangeAspect="1"/>
          </p:cNvSpPr>
          <p:nvPr userDrawn="1"/>
        </p:nvSpPr>
        <p:spPr>
          <a:xfrm>
            <a:off x="1057882" y="4744857"/>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05</a:t>
            </a:r>
            <a:endParaRPr kumimoji="1" lang="ja-JP" altLang="en-US" sz="1800" b="1" i="0" dirty="0">
              <a:solidFill>
                <a:schemeClr val="bg1"/>
              </a:solidFill>
              <a:latin typeface="+mj-ea"/>
              <a:ea typeface="+mj-ea"/>
              <a:cs typeface="Segoe UI" panose="020B0502040204020203" pitchFamily="34" charset="0"/>
            </a:endParaRPr>
          </a:p>
        </p:txBody>
      </p:sp>
      <p:sp>
        <p:nvSpPr>
          <p:cNvPr id="19" name="テキスト プレースホルダー 4">
            <a:extLst>
              <a:ext uri="{FF2B5EF4-FFF2-40B4-BE49-F238E27FC236}">
                <a16:creationId xmlns:a16="http://schemas.microsoft.com/office/drawing/2014/main" id="{31510614-2987-35BA-45DA-50C0E72E86DA}"/>
              </a:ext>
            </a:extLst>
          </p:cNvPr>
          <p:cNvSpPr>
            <a:spLocks noGrp="1"/>
          </p:cNvSpPr>
          <p:nvPr>
            <p:ph type="body" sz="quarter" idx="18" hasCustomPrompt="1"/>
          </p:nvPr>
        </p:nvSpPr>
        <p:spPr>
          <a:xfrm>
            <a:off x="1943922" y="483483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20" name="直線コネクタ 19">
            <a:extLst>
              <a:ext uri="{FF2B5EF4-FFF2-40B4-BE49-F238E27FC236}">
                <a16:creationId xmlns:a16="http://schemas.microsoft.com/office/drawing/2014/main" id="{7D32E6C7-FFF6-886C-5EA3-C79E0CA92600}"/>
              </a:ext>
            </a:extLst>
          </p:cNvPr>
          <p:cNvCxnSpPr>
            <a:cxnSpLocks/>
          </p:cNvCxnSpPr>
          <p:nvPr userDrawn="1"/>
        </p:nvCxnSpPr>
        <p:spPr>
          <a:xfrm>
            <a:off x="1323874" y="5290484"/>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円/楕円 50">
            <a:extLst>
              <a:ext uri="{FF2B5EF4-FFF2-40B4-BE49-F238E27FC236}">
                <a16:creationId xmlns:a16="http://schemas.microsoft.com/office/drawing/2014/main" id="{9506B138-D802-D2A8-C991-AB44A1203701}"/>
              </a:ext>
            </a:extLst>
          </p:cNvPr>
          <p:cNvSpPr>
            <a:spLocks noChangeAspect="1"/>
          </p:cNvSpPr>
          <p:nvPr userDrawn="1"/>
        </p:nvSpPr>
        <p:spPr>
          <a:xfrm>
            <a:off x="1057882" y="567290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06</a:t>
            </a:r>
            <a:endParaRPr kumimoji="1" lang="ja-JP" altLang="en-US" sz="1800" b="1" i="0" dirty="0">
              <a:solidFill>
                <a:schemeClr val="bg1"/>
              </a:solidFill>
              <a:latin typeface="+mj-ea"/>
              <a:ea typeface="+mj-ea"/>
              <a:cs typeface="Segoe UI" panose="020B0502040204020203" pitchFamily="34" charset="0"/>
            </a:endParaRPr>
          </a:p>
        </p:txBody>
      </p:sp>
      <p:sp>
        <p:nvSpPr>
          <p:cNvPr id="23" name="テキスト プレースホルダー 4">
            <a:extLst>
              <a:ext uri="{FF2B5EF4-FFF2-40B4-BE49-F238E27FC236}">
                <a16:creationId xmlns:a16="http://schemas.microsoft.com/office/drawing/2014/main" id="{A5BA7354-117F-2101-9323-A1762E5429B7}"/>
              </a:ext>
            </a:extLst>
          </p:cNvPr>
          <p:cNvSpPr>
            <a:spLocks noGrp="1"/>
          </p:cNvSpPr>
          <p:nvPr>
            <p:ph type="body" sz="quarter" idx="19" hasCustomPrompt="1"/>
          </p:nvPr>
        </p:nvSpPr>
        <p:spPr>
          <a:xfrm>
            <a:off x="1943922" y="576288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10325822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chemeClr val="accent1"/>
                </a:solidFill>
                <a:latin typeface="+mn-ea"/>
                <a:ea typeface="+mn-ea"/>
                <a:cs typeface="Segoe UI" panose="020B0502040204020203" pitchFamily="34" charset="0"/>
              </a:rPr>
              <a:t>CONTENTS</a:t>
            </a:r>
            <a:endParaRPr kumimoji="1" lang="ja-JP" altLang="en-US" sz="2400" b="1" i="0" dirty="0">
              <a:solidFill>
                <a:schemeClr val="accent1"/>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chemeClr val="accent1"/>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chemeClr val="accent1"/>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6194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298004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34468082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20654E43-7CF4-6954-D935-4A0B614FF5A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21264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040452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9483897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7862532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広告主・代理店限定）">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544997-C74E-E0AD-F2FE-22461E7A2AF9}"/>
              </a:ext>
            </a:extLst>
          </p:cNvPr>
          <p:cNvGraphicFramePr>
            <a:graphicFrameLocks noChangeAspect="1"/>
          </p:cNvGraphicFramePr>
          <p:nvPr userDrawn="1">
            <p:custDataLst>
              <p:tags r:id="rId1"/>
            </p:custDataLst>
            <p:extLst>
              <p:ext uri="{D42A27DB-BD31-4B8C-83A1-F6EECF244321}">
                <p14:modId xmlns:p14="http://schemas.microsoft.com/office/powerpoint/2010/main" val="194865423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5544997-C74E-E0AD-F2FE-22461E7A2AF9}"/>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519B8972-44D1-3802-EE60-A1BC5C5A16AB}"/>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84C091A5-862A-9941-5642-C4E70B372A8F}"/>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627954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60EF211-A8C9-FBD7-5993-BD3CA45DEA37}"/>
              </a:ext>
            </a:extLst>
          </p:cNvPr>
          <p:cNvGraphicFramePr>
            <a:graphicFrameLocks noChangeAspect="1"/>
          </p:cNvGraphicFramePr>
          <p:nvPr userDrawn="1">
            <p:custDataLst>
              <p:tags r:id="rId1"/>
            </p:custDataLst>
            <p:extLst>
              <p:ext uri="{D42A27DB-BD31-4B8C-83A1-F6EECF244321}">
                <p14:modId xmlns:p14="http://schemas.microsoft.com/office/powerpoint/2010/main" val="358104889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660EF211-A8C9-FBD7-5993-BD3CA45DEA3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6561450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EFBDC73-21D0-0696-0419-0FC3D51B89A0}"/>
              </a:ext>
            </a:extLst>
          </p:cNvPr>
          <p:cNvGraphicFramePr>
            <a:graphicFrameLocks noChangeAspect="1"/>
          </p:cNvGraphicFramePr>
          <p:nvPr userDrawn="1">
            <p:custDataLst>
              <p:tags r:id="rId1"/>
            </p:custDataLst>
            <p:extLst>
              <p:ext uri="{D42A27DB-BD31-4B8C-83A1-F6EECF244321}">
                <p14:modId xmlns:p14="http://schemas.microsoft.com/office/powerpoint/2010/main" val="356674818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6EFBDC73-21D0-0696-0419-0FC3D51B89A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3091799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90194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26597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spTree>
    <p:extLst>
      <p:ext uri="{BB962C8B-B14F-4D97-AF65-F5344CB8AC3E}">
        <p14:creationId xmlns:p14="http://schemas.microsoft.com/office/powerpoint/2010/main" val="635098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530915" cy="230832"/>
          </a:xfrm>
          <a:prstGeom prst="rect">
            <a:avLst/>
          </a:prstGeom>
          <a:noFill/>
        </p:spPr>
        <p:txBody>
          <a:bodyPr wrap="none" rtlCol="0">
            <a:spAutoFit/>
          </a:bodyPr>
          <a:lstStyle/>
          <a:p>
            <a:r>
              <a:rPr kumimoji="1" lang="ja-JP" altLang="en-US" sz="900" dirty="0">
                <a:solidFill>
                  <a:schemeClr val="bg1"/>
                </a:solidFill>
              </a:rPr>
              <a:t>変更点</a:t>
            </a:r>
          </a:p>
        </p:txBody>
      </p:sp>
      <p:pic>
        <p:nvPicPr>
          <p:cNvPr id="3" name="図プレースホルダー 10">
            <a:extLst>
              <a:ext uri="{FF2B5EF4-FFF2-40B4-BE49-F238E27FC236}">
                <a16:creationId xmlns:a16="http://schemas.microsoft.com/office/drawing/2014/main" id="{673D12C0-BFE1-CD53-B1BE-B00929101C1A}"/>
              </a:ext>
            </a:extLst>
          </p:cNvPr>
          <p:cNvPicPr>
            <a:picLocks noChangeAspect="1"/>
          </p:cNvPicPr>
          <p:nvPr userDrawn="1"/>
        </p:nvPicPr>
        <p:blipFill>
          <a:blip r:embed="rId3"/>
          <a:srcRect t="71" b="71"/>
          <a:stretch/>
        </p:blipFill>
        <p:spPr>
          <a:xfrm>
            <a:off x="36095" y="40530"/>
            <a:ext cx="490419" cy="452763"/>
          </a:xfrm>
          <a:prstGeom prst="rect">
            <a:avLst/>
          </a:prstGeom>
        </p:spPr>
      </p:pic>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78950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sp>
        <p:nvSpPr>
          <p:cNvPr id="3" name="テキスト プレースホルダー 10">
            <a:extLst>
              <a:ext uri="{FF2B5EF4-FFF2-40B4-BE49-F238E27FC236}">
                <a16:creationId xmlns:a16="http://schemas.microsoft.com/office/drawing/2014/main" id="{34CDCB4D-B3FE-5512-1AD8-8FC091FB7A34}"/>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83109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商品価格</a:t>
            </a:r>
          </a:p>
        </p:txBody>
      </p:sp>
      <p:sp>
        <p:nvSpPr>
          <p:cNvPr id="3" name="テキスト プレースホルダー 10">
            <a:extLst>
              <a:ext uri="{FF2B5EF4-FFF2-40B4-BE49-F238E27FC236}">
                <a16:creationId xmlns:a16="http://schemas.microsoft.com/office/drawing/2014/main" id="{95397C94-8D81-3AA4-47A1-27CC660D24D7}"/>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709691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877163" cy="230832"/>
          </a:xfrm>
          <a:prstGeom prst="rect">
            <a:avLst/>
          </a:prstGeom>
          <a:noFill/>
        </p:spPr>
        <p:txBody>
          <a:bodyPr wrap="none" rtlCol="0">
            <a:spAutoFit/>
          </a:bodyPr>
          <a:lstStyle/>
          <a:p>
            <a:r>
              <a:rPr kumimoji="1" lang="ja-JP" altLang="en-US" sz="900" dirty="0">
                <a:solidFill>
                  <a:schemeClr val="bg1"/>
                </a:solidFill>
              </a:rPr>
              <a:t>スペック詳細</a:t>
            </a:r>
          </a:p>
        </p:txBody>
      </p:sp>
      <p:sp>
        <p:nvSpPr>
          <p:cNvPr id="3" name="テキスト プレースホルダー 10">
            <a:extLst>
              <a:ext uri="{FF2B5EF4-FFF2-40B4-BE49-F238E27FC236}">
                <a16:creationId xmlns:a16="http://schemas.microsoft.com/office/drawing/2014/main" id="{BC5DC8DD-FDC6-A8B5-8C59-D99344C84D25}"/>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286240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761747" cy="230832"/>
          </a:xfrm>
          <a:prstGeom prst="rect">
            <a:avLst/>
          </a:prstGeom>
          <a:noFill/>
        </p:spPr>
        <p:txBody>
          <a:bodyPr wrap="none" rtlCol="0">
            <a:spAutoFit/>
          </a:bodyPr>
          <a:lstStyle/>
          <a:p>
            <a:r>
              <a:rPr kumimoji="1" lang="ja-JP" altLang="en-US" sz="900" dirty="0">
                <a:solidFill>
                  <a:schemeClr val="bg2"/>
                </a:solidFill>
              </a:rPr>
              <a:t>実施フロー</a:t>
            </a:r>
          </a:p>
        </p:txBody>
      </p:sp>
      <p:sp>
        <p:nvSpPr>
          <p:cNvPr id="3" name="テキスト プレースホルダー 10">
            <a:extLst>
              <a:ext uri="{FF2B5EF4-FFF2-40B4-BE49-F238E27FC236}">
                <a16:creationId xmlns:a16="http://schemas.microsoft.com/office/drawing/2014/main" id="{5F8EFFDA-09AC-475F-DDAA-47D7F2B111E9}"/>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630605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タイトル+コピーライト+ページ番号（広告主・代理店限定）">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 name="図プレースホルダー 8" descr="アイコン&#10;&#10;自動的に生成された説明">
            <a:extLst>
              <a:ext uri="{FF2B5EF4-FFF2-40B4-BE49-F238E27FC236}">
                <a16:creationId xmlns:a16="http://schemas.microsoft.com/office/drawing/2014/main" id="{3D4B3C0F-D350-D314-423E-99559A59D8B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60467" y="37992"/>
            <a:ext cx="498475" cy="498475"/>
          </a:xfrm>
          <a:prstGeom prst="rect">
            <a:avLst/>
          </a:prstGeom>
        </p:spPr>
      </p:pic>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20861" y="173621"/>
            <a:ext cx="1107996" cy="230832"/>
          </a:xfrm>
          <a:prstGeom prst="rect">
            <a:avLst/>
          </a:prstGeom>
          <a:noFill/>
        </p:spPr>
        <p:txBody>
          <a:bodyPr wrap="none" rtlCol="0">
            <a:spAutoFit/>
          </a:bodyPr>
          <a:lstStyle/>
          <a:p>
            <a:r>
              <a:rPr kumimoji="1" lang="ja-JP" altLang="en-US" sz="900" dirty="0">
                <a:solidFill>
                  <a:schemeClr val="bg1"/>
                </a:solidFill>
              </a:rPr>
              <a:t>その他：留意事項</a:t>
            </a:r>
          </a:p>
        </p:txBody>
      </p:sp>
      <p:sp>
        <p:nvSpPr>
          <p:cNvPr id="8" name="テキスト プレースホルダー 10">
            <a:extLst>
              <a:ext uri="{FF2B5EF4-FFF2-40B4-BE49-F238E27FC236}">
                <a16:creationId xmlns:a16="http://schemas.microsoft.com/office/drawing/2014/main" id="{4B10FDEC-7075-BB0D-498B-CA043596B5A0}"/>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508255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ags" Target="../tags/tag3.xml"/><Relationship Id="rId1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17" Type="http://schemas.openxmlformats.org/officeDocument/2006/relationships/oleObject" Target="../embeddings/oleObject1.bin"/><Relationship Id="rId2" Type="http://schemas.openxmlformats.org/officeDocument/2006/relationships/slideLayout" Target="../slideLayouts/slideLayout14.xml"/><Relationship Id="rId16" Type="http://schemas.openxmlformats.org/officeDocument/2006/relationships/image" Target="../media/image12.emf"/><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oleObject" Target="../embeddings/oleObject2.bin"/><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slideLayout" Target="../slideLayouts/slideLayout26.xml"/><Relationship Id="rId7"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10" Type="http://schemas.openxmlformats.org/officeDocument/2006/relationships/image" Target="../media/image1.emf"/><Relationship Id="rId4" Type="http://schemas.openxmlformats.org/officeDocument/2006/relationships/slideLayout" Target="../slideLayouts/slideLayout27.xml"/><Relationship Id="rId9"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userDrawn="1">
            <p:custDataLst>
              <p:tags r:id="rId14"/>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5" imgW="7772400" imgH="10058400" progId="TCLayout.ActiveDocument.1">
                  <p:embed/>
                </p:oleObj>
              </mc:Choice>
              <mc:Fallback>
                <p:oleObj name="think-cellスライド" r:id="rId15"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6"/>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207521595"/>
      </p:ext>
    </p:extLst>
  </p:cSld>
  <p:clrMap bg1="lt1" tx1="dk1" bg2="lt2" tx2="dk2" accent1="accent1" accent2="accent2" accent3="accent3" accent4="accent4" accent5="accent5" accent6="accent6" hlink="hlink" folHlink="folHlink"/>
  <p:sldLayoutIdLst>
    <p:sldLayoutId id="2147484454" r:id="rId1"/>
    <p:sldLayoutId id="2147484443" r:id="rId2"/>
    <p:sldLayoutId id="2147484462" r:id="rId3"/>
    <p:sldLayoutId id="2147484450" r:id="rId4"/>
    <p:sldLayoutId id="2147484465" r:id="rId5"/>
    <p:sldLayoutId id="2147484446" r:id="rId6"/>
    <p:sldLayoutId id="2147484447" r:id="rId7"/>
    <p:sldLayoutId id="2147484448" r:id="rId8"/>
    <p:sldLayoutId id="2147484449" r:id="rId9"/>
    <p:sldLayoutId id="2147484463" r:id="rId10"/>
    <p:sldLayoutId id="2147484431" r:id="rId11"/>
    <p:sldLayoutId id="2147484459"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70">
          <p15:clr>
            <a:srgbClr val="F26B43"/>
          </p15:clr>
        </p15:guide>
        <p15:guide id="3" pos="7310">
          <p15:clr>
            <a:srgbClr val="F26B43"/>
          </p15:clr>
        </p15:guide>
        <p15:guide id="4" orient="horz" pos="3952">
          <p15:clr>
            <a:srgbClr val="F26B43"/>
          </p15:clr>
        </p15:guide>
        <p15:guide id="5" pos="3840">
          <p15:clr>
            <a:srgbClr val="5ACBF0"/>
          </p15:clr>
        </p15:guide>
        <p15:guide id="6" orient="horz" pos="2160">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2F3D157-6554-A029-2F49-45F5F3B53459}"/>
              </a:ext>
            </a:extLst>
          </p:cNvPr>
          <p:cNvGraphicFramePr>
            <a:graphicFrameLocks noChangeAspect="1"/>
          </p:cNvGraphicFramePr>
          <p:nvPr>
            <p:custDataLst>
              <p:tags r:id="rId13"/>
            </p:custDataLst>
            <p:extLst>
              <p:ext uri="{D42A27DB-BD31-4B8C-83A1-F6EECF244321}">
                <p14:modId xmlns:p14="http://schemas.microsoft.com/office/powerpoint/2010/main" val="20060131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5" imgW="7772400" imgH="10058400" progId="TCLayout.ActiveDocument.1">
                  <p:embed/>
                </p:oleObj>
              </mc:Choice>
              <mc:Fallback>
                <p:oleObj name="think-cellスライド" r:id="rId15" imgW="7772400" imgH="10058400" progId="TCLayout.ActiveDocument.1">
                  <p:embed/>
                  <p:pic>
                    <p:nvPicPr>
                      <p:cNvPr id="2" name="think-cell data - do not delete" hidden="1">
                        <a:extLst>
                          <a:ext uri="{FF2B5EF4-FFF2-40B4-BE49-F238E27FC236}">
                            <a16:creationId xmlns:a16="http://schemas.microsoft.com/office/drawing/2014/main" id="{82F3D157-6554-A029-2F49-45F5F3B53459}"/>
                          </a:ext>
                        </a:extLst>
                      </p:cNvPr>
                      <p:cNvPicPr/>
                      <p:nvPr/>
                    </p:nvPicPr>
                    <p:blipFill>
                      <a:blip r:embed="rId16"/>
                      <a:stretch>
                        <a:fillRect/>
                      </a:stretch>
                    </p:blipFill>
                    <p:spPr>
                      <a:xfrm>
                        <a:off x="1588" y="1588"/>
                        <a:ext cx="1227"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0CAB8BD8-5148-6D38-9C09-17B77DDEF5F7}"/>
              </a:ext>
            </a:extLst>
          </p:cNvPr>
          <p:cNvGraphicFramePr>
            <a:graphicFrameLocks noChangeAspect="1"/>
          </p:cNvGraphicFramePr>
          <p:nvPr userDrawn="1">
            <p:custDataLst>
              <p:tags r:id="rId14"/>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7" imgW="7772400" imgH="10058400" progId="TCLayout.ActiveDocument.1">
                  <p:embed/>
                </p:oleObj>
              </mc:Choice>
              <mc:Fallback>
                <p:oleObj name="think-cellスライド" r:id="rId17" imgW="7772400" imgH="10058400" progId="TCLayout.ActiveDocument.1">
                  <p:embed/>
                  <p:pic>
                    <p:nvPicPr>
                      <p:cNvPr id="3" name="think-cell data - do not delete" hidden="1">
                        <a:extLst>
                          <a:ext uri="{FF2B5EF4-FFF2-40B4-BE49-F238E27FC236}">
                            <a16:creationId xmlns:a16="http://schemas.microsoft.com/office/drawing/2014/main" id="{0CAB8BD8-5148-6D38-9C09-17B77DDEF5F7}"/>
                          </a:ext>
                        </a:extLst>
                      </p:cNvPr>
                      <p:cNvPicPr/>
                      <p:nvPr/>
                    </p:nvPicPr>
                    <p:blipFill>
                      <a:blip r:embed="rId18"/>
                      <a:stretch>
                        <a:fillRect/>
                      </a:stretch>
                    </p:blipFill>
                    <p:spPr>
                      <a:xfrm>
                        <a:off x="1588" y="1588"/>
                        <a:ext cx="1227" cy="1588"/>
                      </a:xfrm>
                      <a:prstGeom prst="rect">
                        <a:avLst/>
                      </a:prstGeom>
                    </p:spPr>
                  </p:pic>
                </p:oleObj>
              </mc:Fallback>
            </mc:AlternateContent>
          </a:graphicData>
        </a:graphic>
      </p:graphicFrame>
      <p:sp>
        <p:nvSpPr>
          <p:cNvPr id="4" name="角丸四角形 1">
            <a:extLst>
              <a:ext uri="{FF2B5EF4-FFF2-40B4-BE49-F238E27FC236}">
                <a16:creationId xmlns:a16="http://schemas.microsoft.com/office/drawing/2014/main" id="{F3427FF8-BEDB-2FB2-C29A-750AF9D3D70B}"/>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623112995"/>
      </p:ext>
    </p:extLst>
  </p:cSld>
  <p:clrMap bg1="lt1" tx1="dk1" bg2="lt2" tx2="dk2" accent1="accent1" accent2="accent2" accent3="accent3" accent4="accent4" accent5="accent5" accent6="accent6" hlink="hlink" folHlink="folHlink"/>
  <p:sldLayoutIdLst>
    <p:sldLayoutId id="2147484467" r:id="rId1"/>
    <p:sldLayoutId id="2147484468" r:id="rId2"/>
    <p:sldLayoutId id="2147484469" r:id="rId3"/>
    <p:sldLayoutId id="2147484470" r:id="rId4"/>
    <p:sldLayoutId id="2147484471" r:id="rId5"/>
    <p:sldLayoutId id="2147484472" r:id="rId6"/>
    <p:sldLayoutId id="2147484473" r:id="rId7"/>
    <p:sldLayoutId id="2147484474" r:id="rId8"/>
    <p:sldLayoutId id="2147484475" r:id="rId9"/>
    <p:sldLayoutId id="2147484476" r:id="rId10"/>
    <p:sldLayoutId id="214748447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p15:clr>
            <a:srgbClr val="F26B43"/>
          </p15:clr>
        </p15:guide>
        <p15:guide id="2" pos="370">
          <p15:clr>
            <a:srgbClr val="F26B43"/>
          </p15:clr>
        </p15:guide>
        <p15:guide id="3" orient="horz" pos="368">
          <p15:clr>
            <a:srgbClr val="F26B43"/>
          </p15:clr>
        </p15:guide>
        <p15:guide id="4" pos="7310">
          <p15:clr>
            <a:srgbClr val="F26B43"/>
          </p15:clr>
        </p15:guide>
        <p15:guide id="5" pos="3840">
          <p15:clr>
            <a:srgbClr val="5ACBF0"/>
          </p15:clr>
        </p15:guide>
        <p15:guide id="6" orient="horz" pos="2160">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p:custDataLst>
              <p:tags r:id="rId8"/>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751990210"/>
      </p:ext>
    </p:extLst>
  </p:cSld>
  <p:clrMap bg1="lt1" tx1="dk1" bg2="lt2" tx2="dk2" accent1="accent1" accent2="accent2" accent3="accent3" accent4="accent4" accent5="accent5" accent6="accent6" hlink="hlink" folHlink="folHlink"/>
  <p:sldLayoutIdLst>
    <p:sldLayoutId id="2147484479" r:id="rId1"/>
    <p:sldLayoutId id="2147484480" r:id="rId2"/>
    <p:sldLayoutId id="2147484481" r:id="rId3"/>
    <p:sldLayoutId id="2147484482" r:id="rId4"/>
    <p:sldLayoutId id="2147484483" r:id="rId5"/>
    <p:sldLayoutId id="214748448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70">
          <p15:clr>
            <a:srgbClr val="F26B43"/>
          </p15:clr>
        </p15:guide>
        <p15:guide id="3" pos="7310">
          <p15:clr>
            <a:srgbClr val="F26B43"/>
          </p15:clr>
        </p15:guide>
        <p15:guide id="4" orient="horz" pos="3952">
          <p15:clr>
            <a:srgbClr val="F26B43"/>
          </p15:clr>
        </p15:guide>
        <p15:guide id="5" pos="3840">
          <p15:clr>
            <a:srgbClr val="5ACBF0"/>
          </p15:clr>
        </p15:guide>
        <p15:guide id="6" orient="horz" pos="2160">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hyperlink" Target="https://ads-help.yahoo-net.jp/s/article/H000044533" TargetMode="External"/><Relationship Id="rId2" Type="http://schemas.openxmlformats.org/officeDocument/2006/relationships/image" Target="../media/image21.png"/><Relationship Id="rId1" Type="http://schemas.openxmlformats.org/officeDocument/2006/relationships/slideLayout" Target="../slideLayouts/slideLayout22.xml"/><Relationship Id="rId5" Type="http://schemas.openxmlformats.org/officeDocument/2006/relationships/hyperlink" Target="https://www.lycbiz.com/jp/download/" TargetMode="External"/><Relationship Id="rId4" Type="http://schemas.openxmlformats.org/officeDocument/2006/relationships/hyperlink" Target="https://portal.yadui.business.yahoo.co.jp/agencyportal/873240/"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hyperlink" Target="https://ads-help.yahoo-net.jp/s/article/H000044930?language=ja" TargetMode="External"/><Relationship Id="rId7" Type="http://schemas.openxmlformats.org/officeDocument/2006/relationships/image" Target="../media/image27.png"/><Relationship Id="rId2" Type="http://schemas.openxmlformats.org/officeDocument/2006/relationships/image" Target="../media/image8.png"/><Relationship Id="rId1" Type="http://schemas.openxmlformats.org/officeDocument/2006/relationships/slideLayout" Target="../slideLayouts/slideLayout2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9.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8" Type="http://schemas.openxmlformats.org/officeDocument/2006/relationships/image" Target="../media/image36.jpg"/><Relationship Id="rId3" Type="http://schemas.openxmlformats.org/officeDocument/2006/relationships/image" Target="../media/image31.tiff"/><Relationship Id="rId7" Type="http://schemas.openxmlformats.org/officeDocument/2006/relationships/image" Target="../media/image35.jpg"/><Relationship Id="rId12" Type="http://schemas.openxmlformats.org/officeDocument/2006/relationships/image" Target="../media/image26.png"/><Relationship Id="rId2" Type="http://schemas.openxmlformats.org/officeDocument/2006/relationships/image" Target="../media/image30.png"/><Relationship Id="rId1" Type="http://schemas.openxmlformats.org/officeDocument/2006/relationships/slideLayout" Target="../slideLayouts/slideLayout22.xml"/><Relationship Id="rId6" Type="http://schemas.openxmlformats.org/officeDocument/2006/relationships/image" Target="../media/image34.tiff"/><Relationship Id="rId11" Type="http://schemas.openxmlformats.org/officeDocument/2006/relationships/image" Target="../media/image39.jpeg"/><Relationship Id="rId5" Type="http://schemas.openxmlformats.org/officeDocument/2006/relationships/image" Target="../media/image33.tiff"/><Relationship Id="rId10" Type="http://schemas.openxmlformats.org/officeDocument/2006/relationships/image" Target="../media/image38.tiff"/><Relationship Id="rId4" Type="http://schemas.openxmlformats.org/officeDocument/2006/relationships/image" Target="../media/image32.tiff"/><Relationship Id="rId9" Type="http://schemas.openxmlformats.org/officeDocument/2006/relationships/image" Target="../media/image37.tiff"/></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0.png"/><Relationship Id="rId1" Type="http://schemas.openxmlformats.org/officeDocument/2006/relationships/slideLayout" Target="../slideLayouts/slideLayout2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hyperlink" Target="https://form-business.yahoo.co.jp/claris/enqueteForm?inquiry_type=placement_restrictions" TargetMode="External"/><Relationship Id="rId2" Type="http://schemas.openxmlformats.org/officeDocument/2006/relationships/image" Target="../media/image30.png"/><Relationship Id="rId1" Type="http://schemas.openxmlformats.org/officeDocument/2006/relationships/slideLayout" Target="../slideLayouts/slideLayout22.xml"/><Relationship Id="rId6" Type="http://schemas.microsoft.com/office/2007/relationships/hdphoto" Target="../media/hdphoto2.wdp"/><Relationship Id="rId5" Type="http://schemas.openxmlformats.org/officeDocument/2006/relationships/image" Target="../media/image29.png"/><Relationship Id="rId4" Type="http://schemas.openxmlformats.org/officeDocument/2006/relationships/hyperlink" Target="https://ads-help.yahoo-net.jp/s/article/H000044278?language=ja"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3" Type="http://schemas.openxmlformats.org/officeDocument/2006/relationships/hyperlink" Target="https://form-business.yahoo.co.jp/claris/enqueteForm?inquiry_type=bls_review" TargetMode="External"/><Relationship Id="rId2" Type="http://schemas.openxmlformats.org/officeDocument/2006/relationships/image" Target="../media/image30.png"/><Relationship Id="rId1" Type="http://schemas.openxmlformats.org/officeDocument/2006/relationships/slideLayout" Target="../slideLayouts/slideLayout22.xml"/><Relationship Id="rId5" Type="http://schemas.openxmlformats.org/officeDocument/2006/relationships/hyperlink" Target="https://form-business.yahoo.co.jp/claris/enqueteForm?inquiry_type=guaranteed_review" TargetMode="External"/><Relationship Id="rId4" Type="http://schemas.openxmlformats.org/officeDocument/2006/relationships/hyperlink" Target="https://ads-help.yahoo-net.jp/s/article/H000044534"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0.png"/><Relationship Id="rId1" Type="http://schemas.openxmlformats.org/officeDocument/2006/relationships/slideLayout" Target="../slideLayouts/slideLayout22.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3" Type="http://schemas.openxmlformats.org/officeDocument/2006/relationships/hyperlink" Target="https://www.lycbiz.com/jp/download/yahoo/" TargetMode="External"/><Relationship Id="rId7" Type="http://schemas.openxmlformats.org/officeDocument/2006/relationships/hyperlink" Target="https://ads-help.yahoo-net.jp/s/article/H000044404?language=ja" TargetMode="External"/><Relationship Id="rId2" Type="http://schemas.openxmlformats.org/officeDocument/2006/relationships/image" Target="../media/image30.png"/><Relationship Id="rId1" Type="http://schemas.openxmlformats.org/officeDocument/2006/relationships/slideLayout" Target="../slideLayouts/slideLayout22.xml"/><Relationship Id="rId6" Type="http://schemas.openxmlformats.org/officeDocument/2006/relationships/hyperlink" Target="https://ads-help.yahoo-net.jp/s/article/H000044533" TargetMode="External"/><Relationship Id="rId5" Type="http://schemas.openxmlformats.org/officeDocument/2006/relationships/hyperlink" Target="https://ads-help.yahoo-net.jp/" TargetMode="External"/><Relationship Id="rId4" Type="http://schemas.openxmlformats.org/officeDocument/2006/relationships/hyperlink" Target="https://www.lycbiz.com/jp/terms-and-policies/yahoo/"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ads-help.yahoo-net.jp/" TargetMode="External"/><Relationship Id="rId7" Type="http://schemas.openxmlformats.org/officeDocument/2006/relationships/hyperlink" Target="https://form-business.yahoo.co.jp/claris/enqueteForm?inquiry_type=guaranteed_review" TargetMode="External"/><Relationship Id="rId2" Type="http://schemas.openxmlformats.org/officeDocument/2006/relationships/image" Target="../media/image30.png"/><Relationship Id="rId1" Type="http://schemas.openxmlformats.org/officeDocument/2006/relationships/slideLayout" Target="../slideLayouts/slideLayout22.xml"/><Relationship Id="rId6" Type="http://schemas.openxmlformats.org/officeDocument/2006/relationships/hyperlink" Target="https://form-business.yahoo.co.jp/claris/enqueteForm?inquiry_type=placement_restrictions" TargetMode="External"/><Relationship Id="rId5" Type="http://schemas.openxmlformats.org/officeDocument/2006/relationships/hyperlink" Target="https://portal.yadui.business.yahoo.co.jp/agencyportal/30335704/" TargetMode="External"/><Relationship Id="rId4" Type="http://schemas.openxmlformats.org/officeDocument/2006/relationships/hyperlink" Target="https://portal.yadui.business.yahoo.co.jp/agencyportal/873315/"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hyperlink" Target="https://portal.yadui.business.yahoo.co.jp/agencyportal/873240/" TargetMode="External"/><Relationship Id="rId2" Type="http://schemas.openxmlformats.org/officeDocument/2006/relationships/image" Target="../media/image21.png"/><Relationship Id="rId1" Type="http://schemas.openxmlformats.org/officeDocument/2006/relationships/slideLayout" Target="../slideLayouts/slideLayout22.xml"/><Relationship Id="rId5" Type="http://schemas.openxmlformats.org/officeDocument/2006/relationships/hyperlink" Target="https://portal.yadui.business.yahoo.co.jp/agencyportal/30335704/" TargetMode="External"/><Relationship Id="rId4" Type="http://schemas.openxmlformats.org/officeDocument/2006/relationships/hyperlink" Target="https://www.lycbiz.com/jp/download/"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963EEF-140C-2162-B5B8-84689BC727D4}"/>
            </a:ext>
          </a:extLst>
        </p:cNvPr>
        <p:cNvGrpSpPr/>
        <p:nvPr/>
      </p:nvGrpSpPr>
      <p:grpSpPr>
        <a:xfrm>
          <a:off x="0" y="0"/>
          <a:ext cx="0" cy="0"/>
          <a:chOff x="0" y="0"/>
          <a:chExt cx="0" cy="0"/>
        </a:xfrm>
      </p:grpSpPr>
      <p:sp>
        <p:nvSpPr>
          <p:cNvPr id="10242" name="テキスト プレースホルダー 5">
            <a:extLst>
              <a:ext uri="{FF2B5EF4-FFF2-40B4-BE49-F238E27FC236}">
                <a16:creationId xmlns:a16="http://schemas.microsoft.com/office/drawing/2014/main" id="{C4168BCF-89ED-50DE-A3BB-87B89E3AE521}"/>
              </a:ext>
            </a:extLst>
          </p:cNvPr>
          <p:cNvSpPr>
            <a:spLocks noGrp="1" noChangeArrowheads="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lvl="0" eaLnBrk="0" fontAlgn="base" hangingPunct="0">
              <a:spcAft>
                <a:spcPct val="0"/>
              </a:spcAft>
              <a:defRPr/>
            </a:pPr>
            <a:r>
              <a:rPr lang="en-US" altLang="ja-JP" sz="3600" dirty="0">
                <a:cs typeface="Segoe UI" panose="020B0502040204020203" pitchFamily="34" charset="0"/>
              </a:rPr>
              <a:t>LINE Talk Head View</a:t>
            </a:r>
          </a:p>
          <a:p>
            <a:pPr lvl="0" eaLnBrk="0" fontAlgn="base" hangingPunct="0">
              <a:spcAft>
                <a:spcPct val="0"/>
              </a:spcAft>
              <a:defRPr/>
            </a:pPr>
            <a:r>
              <a:rPr lang="en-US" altLang="ja-JP" sz="3600" dirty="0">
                <a:cs typeface="Segoe UI" panose="020B0502040204020203" pitchFamily="34" charset="0"/>
              </a:rPr>
              <a:t>2026</a:t>
            </a:r>
            <a:r>
              <a:rPr lang="ja-JP" altLang="en-US" sz="3600" dirty="0">
                <a:cs typeface="Segoe UI" panose="020B0502040204020203" pitchFamily="34" charset="0"/>
              </a:rPr>
              <a:t>年</a:t>
            </a:r>
            <a:r>
              <a:rPr lang="en-US" altLang="ja-JP" sz="3600" dirty="0">
                <a:cs typeface="Segoe UI" panose="020B0502040204020203" pitchFamily="34" charset="0"/>
              </a:rPr>
              <a:t>4</a:t>
            </a:r>
            <a:r>
              <a:rPr lang="ja-JP" altLang="en-US" sz="3600" dirty="0">
                <a:cs typeface="Segoe UI" panose="020B0502040204020203" pitchFamily="34" charset="0"/>
              </a:rPr>
              <a:t>月～</a:t>
            </a:r>
            <a:r>
              <a:rPr lang="en-US" altLang="ja-JP" sz="3600" dirty="0">
                <a:cs typeface="Segoe UI" panose="020B0502040204020203" pitchFamily="34" charset="0"/>
              </a:rPr>
              <a:t>2026</a:t>
            </a:r>
            <a:r>
              <a:rPr lang="ja-JP" altLang="en-US" sz="3600" dirty="0">
                <a:cs typeface="Segoe UI" panose="020B0502040204020203" pitchFamily="34" charset="0"/>
              </a:rPr>
              <a:t>年</a:t>
            </a:r>
            <a:r>
              <a:rPr lang="en-US" altLang="ja-JP" sz="3600" dirty="0">
                <a:cs typeface="Segoe UI" panose="020B0502040204020203" pitchFamily="34" charset="0"/>
              </a:rPr>
              <a:t>9</a:t>
            </a:r>
            <a:r>
              <a:rPr lang="ja-JP" altLang="en-US" sz="3600" dirty="0">
                <a:cs typeface="Segoe UI" panose="020B0502040204020203" pitchFamily="34" charset="0"/>
              </a:rPr>
              <a:t>月　</a:t>
            </a:r>
            <a:r>
              <a:rPr lang="ja-JP" altLang="en-US" sz="3600" dirty="0"/>
              <a:t>セールスシート</a:t>
            </a:r>
            <a:endParaRPr lang="ja-JP" altLang="en-US" sz="3600" dirty="0">
              <a:latin typeface="メイリオ" panose="020B0604030504040204" pitchFamily="34" charset="-128"/>
              <a:ea typeface="メイリオ" panose="020B0604030504040204" pitchFamily="34" charset="-128"/>
            </a:endParaRPr>
          </a:p>
        </p:txBody>
      </p:sp>
      <p:sp>
        <p:nvSpPr>
          <p:cNvPr id="10243" name="テキスト プレースホルダー 6">
            <a:extLst>
              <a:ext uri="{FF2B5EF4-FFF2-40B4-BE49-F238E27FC236}">
                <a16:creationId xmlns:a16="http://schemas.microsoft.com/office/drawing/2014/main" id="{A17FE010-CFC4-317C-67A3-712AEE309A1A}"/>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2025/12/17</a:t>
            </a:r>
          </a:p>
        </p:txBody>
      </p:sp>
      <p:sp>
        <p:nvSpPr>
          <p:cNvPr id="10241" name="テキスト プレースホルダー 4">
            <a:extLst>
              <a:ext uri="{FF2B5EF4-FFF2-40B4-BE49-F238E27FC236}">
                <a16:creationId xmlns:a16="http://schemas.microsoft.com/office/drawing/2014/main" id="{4B52A993-85D1-4A95-482B-EAA616AD5A0A}"/>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
        <p:nvSpPr>
          <p:cNvPr id="2" name="角丸四角形 1">
            <a:extLst>
              <a:ext uri="{FF2B5EF4-FFF2-40B4-BE49-F238E27FC236}">
                <a16:creationId xmlns:a16="http://schemas.microsoft.com/office/drawing/2014/main" id="{8F503E33-092C-1411-F35C-9F93EA5A24E2}"/>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eaLnBrk="1" fontAlgn="auto" hangingPunct="1">
              <a:lnSpc>
                <a:spcPct val="120000"/>
              </a:lnSpc>
              <a:spcBef>
                <a:spcPts val="0"/>
              </a:spcBef>
              <a:spcAft>
                <a:spcPts val="0"/>
              </a:spcAft>
              <a:defRPr/>
            </a:pPr>
            <a:r>
              <a:rPr lang="en-US" altLang="ja-JP" sz="1200" b="1" dirty="0">
                <a:solidFill>
                  <a:schemeClr val="accent1"/>
                </a:solidFill>
                <a:latin typeface="メイリオ" panose="020B0604030504040204" pitchFamily="34" charset="-128"/>
                <a:ea typeface="メイリオ" panose="020B0604030504040204" pitchFamily="34" charset="-128"/>
              </a:rPr>
              <a:t>LINE</a:t>
            </a:r>
            <a:r>
              <a:rPr lang="ja-JP" altLang="en-US" sz="1200" b="1" dirty="0">
                <a:solidFill>
                  <a:schemeClr val="accent1"/>
                </a:solidFill>
                <a:latin typeface="メイリオ" panose="020B0604030504040204" pitchFamily="34" charset="-128"/>
                <a:ea typeface="メイリオ" panose="020B0604030504040204" pitchFamily="34" charset="-128"/>
              </a:rPr>
              <a:t>ヤフー広告 ディスプレイ広告（予約型）</a:t>
            </a:r>
          </a:p>
        </p:txBody>
      </p:sp>
    </p:spTree>
    <p:extLst>
      <p:ext uri="{BB962C8B-B14F-4D97-AF65-F5344CB8AC3E}">
        <p14:creationId xmlns:p14="http://schemas.microsoft.com/office/powerpoint/2010/main" val="1807006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B483A-763B-1313-690D-1BDAF34C42B5}"/>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4A71040D-94A5-8A8A-774D-7424FA1EA43A}"/>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3ABC5AD-B6FB-52A2-44B9-D2C40CA40E3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7AEFDE4F-437A-B520-C680-2E1B1F1BA1F9}"/>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D3A5AEEF-F5CC-9474-A91B-77EF55BAF6BF}"/>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2026</a:t>
            </a:r>
            <a:r>
              <a:rPr lang="ja-JP" altLang="en-US" sz="1600" b="1" dirty="0">
                <a:solidFill>
                  <a:srgbClr val="0D0D0D"/>
                </a:solidFill>
                <a:latin typeface="メイリオ" panose="020B0604030504040204" pitchFamily="50" charset="-128"/>
              </a:rPr>
              <a:t>年</a:t>
            </a:r>
            <a:r>
              <a:rPr lang="en-US" altLang="ja-JP" sz="1600" b="1" dirty="0">
                <a:solidFill>
                  <a:srgbClr val="0D0D0D"/>
                </a:solidFill>
                <a:latin typeface="メイリオ" panose="020B0604030504040204" pitchFamily="50" charset="-128"/>
              </a:rPr>
              <a:t>4</a:t>
            </a:r>
            <a:r>
              <a:rPr lang="ja-JP" altLang="en-US" sz="1600" b="1" dirty="0">
                <a:solidFill>
                  <a:srgbClr val="0D0D0D"/>
                </a:solidFill>
                <a:latin typeface="メイリオ" panose="020B0604030504040204" pitchFamily="50" charset="-128"/>
              </a:rPr>
              <a:t>月</a:t>
            </a:r>
            <a:r>
              <a:rPr lang="en-US" altLang="ja-JP" sz="1600" b="1" dirty="0">
                <a:solidFill>
                  <a:srgbClr val="0D0D0D"/>
                </a:solidFill>
                <a:latin typeface="メイリオ" panose="020B0604030504040204" pitchFamily="50" charset="-128"/>
              </a:rPr>
              <a:t>1</a:t>
            </a:r>
            <a:r>
              <a:rPr lang="ja-JP" altLang="en-US" sz="1600" b="1" dirty="0">
                <a:solidFill>
                  <a:srgbClr val="0D0D0D"/>
                </a:solidFill>
                <a:latin typeface="メイリオ" panose="020B0604030504040204" pitchFamily="50" charset="-128"/>
              </a:rPr>
              <a:t>日以降適用の掲載制限カテゴリー追加</a:t>
            </a:r>
            <a:br>
              <a:rPr lang="en-US" altLang="ja-JP" sz="1600" dirty="0">
                <a:solidFill>
                  <a:srgbClr val="0D0D0D"/>
                </a:solidFill>
                <a:latin typeface="メイリオ" panose="020B0604030504040204" pitchFamily="50" charset="-128"/>
              </a:rPr>
            </a:br>
            <a:r>
              <a:rPr lang="ja-JP" altLang="en-US" sz="1600" dirty="0">
                <a:solidFill>
                  <a:srgbClr val="0D0D0D"/>
                </a:solidFill>
                <a:latin typeface="メイリオ" panose="020B0604030504040204" pitchFamily="50" charset="-128"/>
              </a:rPr>
              <a:t>　適用の有無は各セールスシートをご確認ください。</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・電子たばこ</a:t>
            </a:r>
          </a:p>
          <a:p>
            <a:r>
              <a:rPr lang="ja-JP" altLang="en-US" sz="1600" dirty="0">
                <a:solidFill>
                  <a:srgbClr val="0D0D0D"/>
                </a:solidFill>
                <a:latin typeface="メイリオ" panose="020B0604030504040204" pitchFamily="50" charset="-128"/>
              </a:rPr>
              <a:t>　　・性的部位治療</a:t>
            </a:r>
          </a:p>
          <a:p>
            <a:r>
              <a:rPr lang="ja-JP" altLang="en-US" sz="1600" dirty="0">
                <a:solidFill>
                  <a:srgbClr val="0D0D0D"/>
                </a:solidFill>
                <a:latin typeface="メイリオ" panose="020B0604030504040204" pitchFamily="50" charset="-128"/>
              </a:rPr>
              <a:t>　　・性を連想させるクリエイティブ（デジタルエンターテインメント）</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ja-JP" altLang="en-US" sz="1600" b="1" dirty="0">
                <a:solidFill>
                  <a:srgbClr val="0D0D0D"/>
                </a:solidFill>
                <a:latin typeface="メイリオ" panose="020B0604030504040204" pitchFamily="50" charset="-128"/>
              </a:rPr>
              <a:t>・制作費申し込みツールの変更</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トップページカスタマイズ広告、タイアップ広告、一部特集など広告管理ツールを通さない商品の</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お申し込み先が「</a:t>
            </a:r>
            <a:r>
              <a:rPr lang="en-US" altLang="ja-JP" sz="1600" dirty="0">
                <a:solidFill>
                  <a:srgbClr val="0D0D0D"/>
                </a:solidFill>
                <a:latin typeface="メイリオ" panose="020B0604030504040204" pitchFamily="50" charset="-128"/>
              </a:rPr>
              <a:t>LINE Biz Process Manager</a:t>
            </a:r>
            <a:r>
              <a:rPr lang="ja-JP" altLang="en-US" sz="1600" dirty="0">
                <a:solidFill>
                  <a:srgbClr val="0D0D0D"/>
                </a:solidFill>
                <a:latin typeface="メイリオ" panose="020B0604030504040204" pitchFamily="50" charset="-128"/>
              </a:rPr>
              <a:t>（</a:t>
            </a:r>
            <a:r>
              <a:rPr lang="en-US" altLang="ja-JP" sz="1600" dirty="0">
                <a:solidFill>
                  <a:srgbClr val="0D0D0D"/>
                </a:solidFill>
                <a:latin typeface="メイリオ" panose="020B0604030504040204" pitchFamily="50" charset="-128"/>
              </a:rPr>
              <a:t>LBPM</a:t>
            </a:r>
            <a:r>
              <a:rPr lang="ja-JP" altLang="en-US" sz="1600" dirty="0">
                <a:solidFill>
                  <a:srgbClr val="0D0D0D"/>
                </a:solidFill>
                <a:latin typeface="メイリオ" panose="020B0604030504040204" pitchFamily="50" charset="-128"/>
              </a:rPr>
              <a:t>）」へ変更になります。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2025</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12/17</a:t>
            </a:r>
            <a:r>
              <a:rPr lang="ja-JP" altLang="en-US" sz="1600" dirty="0">
                <a:solidFill>
                  <a:srgbClr val="0D0D0D"/>
                </a:solidFill>
                <a:latin typeface="メイリオ" panose="020B0604030504040204" pitchFamily="50" charset="-128"/>
              </a:rPr>
              <a:t>（水）リリースの</a:t>
            </a:r>
            <a:r>
              <a:rPr lang="en-US" altLang="ja-JP" sz="1600" dirty="0">
                <a:solidFill>
                  <a:srgbClr val="0D0D0D"/>
                </a:solidFill>
                <a:latin typeface="メイリオ" panose="020B0604030504040204" pitchFamily="50" charset="-128"/>
              </a:rPr>
              <a:t>LINE Talk Head View Premium</a:t>
            </a:r>
            <a:r>
              <a:rPr lang="ja-JP" altLang="en-US" sz="1600" dirty="0">
                <a:solidFill>
                  <a:srgbClr val="0D0D0D"/>
                </a:solidFill>
                <a:latin typeface="メイリオ" panose="020B0604030504040204" pitchFamily="50" charset="-128"/>
              </a:rPr>
              <a:t>が変更対象の第一弾です。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LBPM</a:t>
            </a:r>
            <a:r>
              <a:rPr lang="ja-JP" altLang="en-US" sz="1600" dirty="0">
                <a:solidFill>
                  <a:srgbClr val="0D0D0D"/>
                </a:solidFill>
                <a:latin typeface="メイリオ" panose="020B0604030504040204" pitchFamily="50" charset="-128"/>
              </a:rPr>
              <a:t>のリリースが</a:t>
            </a:r>
            <a:r>
              <a:rPr lang="en-US" altLang="ja-JP" sz="1600" dirty="0">
                <a:solidFill>
                  <a:srgbClr val="0D0D0D"/>
                </a:solidFill>
                <a:latin typeface="メイリオ" panose="020B0604030504040204" pitchFamily="50" charset="-128"/>
              </a:rPr>
              <a:t>2026</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1</a:t>
            </a:r>
            <a:r>
              <a:rPr lang="ja-JP" altLang="en-US" sz="1600" dirty="0">
                <a:solidFill>
                  <a:srgbClr val="0D0D0D"/>
                </a:solidFill>
                <a:latin typeface="メイリオ" panose="020B0604030504040204" pitchFamily="50" charset="-128"/>
              </a:rPr>
              <a:t>月下旬のため、制作費の申し込み開始は後日ご案内いたします。</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37EBAAAA-9464-8D21-6BAB-8F2F76A2DA11}"/>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5" name="表 4">
            <a:extLst>
              <a:ext uri="{FF2B5EF4-FFF2-40B4-BE49-F238E27FC236}">
                <a16:creationId xmlns:a16="http://schemas.microsoft.com/office/drawing/2014/main" id="{E5407409-C280-9349-7C6D-F6223389DAFE}"/>
              </a:ext>
            </a:extLst>
          </p:cNvPr>
          <p:cNvGraphicFramePr>
            <a:graphicFrameLocks noGrp="1"/>
          </p:cNvGraphicFramePr>
          <p:nvPr/>
        </p:nvGraphicFramePr>
        <p:xfrm>
          <a:off x="1090652" y="5292101"/>
          <a:ext cx="10010694" cy="961843"/>
        </p:xfrm>
        <a:graphic>
          <a:graphicData uri="http://schemas.openxmlformats.org/drawingml/2006/table">
            <a:tbl>
              <a:tblPr bandRow="1"/>
              <a:tblGrid>
                <a:gridCol w="2879218">
                  <a:extLst>
                    <a:ext uri="{9D8B030D-6E8A-4147-A177-3AD203B41FA5}">
                      <a16:colId xmlns:a16="http://schemas.microsoft.com/office/drawing/2014/main" val="3236551118"/>
                    </a:ext>
                  </a:extLst>
                </a:gridCol>
                <a:gridCol w="3537835">
                  <a:extLst>
                    <a:ext uri="{9D8B030D-6E8A-4147-A177-3AD203B41FA5}">
                      <a16:colId xmlns:a16="http://schemas.microsoft.com/office/drawing/2014/main" val="3901351372"/>
                    </a:ext>
                  </a:extLst>
                </a:gridCol>
                <a:gridCol w="3593641">
                  <a:extLst>
                    <a:ext uri="{9D8B030D-6E8A-4147-A177-3AD203B41FA5}">
                      <a16:colId xmlns:a16="http://schemas.microsoft.com/office/drawing/2014/main" val="3475477789"/>
                    </a:ext>
                  </a:extLst>
                </a:gridCol>
              </a:tblGrid>
              <a:tr h="504899">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申し込みツール</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1</a:t>
                      </a:r>
                      <a:r>
                        <a:rPr kumimoji="1" lang="ja-JP" altLang="en-US" sz="1400" b="1" i="0" dirty="0">
                          <a:solidFill>
                            <a:schemeClr val="bg1"/>
                          </a:solidFill>
                          <a:latin typeface="Meiryo"/>
                          <a:ea typeface="Meiryo"/>
                        </a:rPr>
                        <a:t>月下旬以降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456944">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お申込みフォーム</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mn-ea"/>
                          <a:cs typeface="+mn-cs"/>
                        </a:rPr>
                        <a:t>LINE Biz Process Manager</a:t>
                      </a:r>
                      <a:r>
                        <a:rPr kumimoji="1" lang="ja-JP" altLang="en-US" sz="1200" b="1" kern="1200" dirty="0">
                          <a:solidFill>
                            <a:srgbClr val="002AFF"/>
                          </a:solidFill>
                          <a:effectLst/>
                          <a:latin typeface="メイリオ" panose="020B0604030504040204" pitchFamily="50" charset="-128"/>
                          <a:ea typeface="+mn-ea"/>
                          <a:cs typeface="+mn-cs"/>
                        </a:rPr>
                        <a:t>（</a:t>
                      </a:r>
                      <a:r>
                        <a:rPr kumimoji="1" lang="en-US" altLang="ja-JP" sz="1200" b="1" kern="1200" dirty="0">
                          <a:solidFill>
                            <a:srgbClr val="002AFF"/>
                          </a:solidFill>
                          <a:effectLst/>
                          <a:latin typeface="メイリオ" panose="020B0604030504040204" pitchFamily="50" charset="-128"/>
                          <a:ea typeface="+mn-ea"/>
                          <a:cs typeface="+mn-cs"/>
                        </a:rPr>
                        <a:t>LBPM</a:t>
                      </a:r>
                      <a:r>
                        <a:rPr kumimoji="1" lang="ja-JP" altLang="en-US" sz="1200" b="1" kern="1200" dirty="0">
                          <a:solidFill>
                            <a:srgbClr val="002AFF"/>
                          </a:solidFill>
                          <a:effectLst/>
                          <a:latin typeface="メイリオ" panose="020B0604030504040204" pitchFamily="50" charset="-128"/>
                          <a:ea typeface="+mn-ea"/>
                          <a:cs typeface="+mn-cs"/>
                        </a:rPr>
                        <a:t>）</a:t>
                      </a:r>
                      <a:endParaRPr kumimoji="1" lang="en-US" altLang="ja-JP" sz="1200" b="1" kern="1200" dirty="0">
                        <a:solidFill>
                          <a:srgbClr val="002AFF"/>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bl>
          </a:graphicData>
        </a:graphic>
      </p:graphicFrame>
    </p:spTree>
    <p:extLst>
      <p:ext uri="{BB962C8B-B14F-4D97-AF65-F5344CB8AC3E}">
        <p14:creationId xmlns:p14="http://schemas.microsoft.com/office/powerpoint/2010/main" val="1915238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1F0F9-2DA2-6B7A-19D4-CACA84D484C3}"/>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B9281EE0-2060-CE14-4F94-316893787BEF}"/>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5F08D959-5C6C-3F2D-DF98-00A834FB1B4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AD781D08-A4EE-3ACE-CB5F-46476934B2FB}"/>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C250B637-652A-62DD-55C7-46CF9EF7C797}"/>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rPr>
              <a:t>・共通免責事項のヘルプ記載</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これまでセールスシートの巻末に「予約型共通免責事項・注意事項」を掲載していましたが、</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その内容を</a:t>
            </a:r>
            <a:r>
              <a:rPr lang="en-US"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広告ヘルプへ移管しました。</a:t>
            </a:r>
          </a:p>
          <a:p>
            <a:endParaRPr lang="ja-JP" altLang="en-US"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広告ヘルプ「ディスプレイ広告（予約型）について」：</a:t>
            </a:r>
            <a:br>
              <a:rPr lang="en-US" altLang="ja-JP" sz="1600" dirty="0">
                <a:solidFill>
                  <a:srgbClr val="0D0D0D"/>
                </a:solidFill>
                <a:latin typeface="メイリオ" panose="020B0604030504040204" pitchFamily="50" charset="-128"/>
                <a:ea typeface="メイリオ" panose="020B0604030504040204" pitchFamily="50" charset="-128"/>
              </a:rPr>
            </a:br>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hlinkClick r:id="rId3"/>
              </a:rPr>
              <a:t>https://ads-help.yahoo-net.jp/s/article/H000044533</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・セールスシートの掲載場所</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これまでエージェンシーポータルにのみ掲載していた予約型のセールスシートを、</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LINE</a:t>
            </a:r>
            <a:r>
              <a:rPr lang="ja-JP" altLang="en-US" sz="1600" dirty="0">
                <a:solidFill>
                  <a:srgbClr val="0D0D0D"/>
                </a:solidFill>
                <a:latin typeface="メイリオ" panose="020B0604030504040204" pitchFamily="50" charset="-128"/>
                <a:ea typeface="メイリオ" panose="020B0604030504040204" pitchFamily="50" charset="-128"/>
              </a:rPr>
              <a:t>ヤフー </a:t>
            </a:r>
            <a:r>
              <a:rPr lang="en-US" altLang="ja-JP" sz="1600" dirty="0">
                <a:solidFill>
                  <a:srgbClr val="0D0D0D"/>
                </a:solidFill>
                <a:latin typeface="メイリオ" panose="020B0604030504040204" pitchFamily="50" charset="-128"/>
                <a:ea typeface="メイリオ" panose="020B0604030504040204" pitchFamily="50" charset="-128"/>
              </a:rPr>
              <a:t>for Business</a:t>
            </a:r>
            <a:r>
              <a:rPr lang="ja-JP" altLang="en-US" sz="1600" dirty="0">
                <a:solidFill>
                  <a:srgbClr val="0D0D0D"/>
                </a:solidFill>
                <a:latin typeface="メイリオ" panose="020B0604030504040204" pitchFamily="50" charset="-128"/>
                <a:ea typeface="メイリオ" panose="020B0604030504040204" pitchFamily="50" charset="-128"/>
              </a:rPr>
              <a:t>にも掲載することになりました。</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5A39C6C2-D285-76DF-8458-BA8003E9266C}"/>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3</a:t>
            </a:r>
            <a:r>
              <a:rPr lang="ja-JP" altLang="en-US" b="1" dirty="0">
                <a:latin typeface="Meiryo"/>
                <a:ea typeface="Meiryo"/>
              </a:rPr>
              <a:t>．ドキュメント関連</a:t>
            </a:r>
          </a:p>
        </p:txBody>
      </p:sp>
      <p:graphicFrame>
        <p:nvGraphicFramePr>
          <p:cNvPr id="3" name="表 2">
            <a:extLst>
              <a:ext uri="{FF2B5EF4-FFF2-40B4-BE49-F238E27FC236}">
                <a16:creationId xmlns:a16="http://schemas.microsoft.com/office/drawing/2014/main" id="{F25D5E44-C543-6766-E0C9-CB0DD203B85C}"/>
              </a:ext>
            </a:extLst>
          </p:cNvPr>
          <p:cNvGraphicFramePr>
            <a:graphicFrameLocks noGrp="1"/>
          </p:cNvGraphicFramePr>
          <p:nvPr/>
        </p:nvGraphicFramePr>
        <p:xfrm>
          <a:off x="1094453" y="4881646"/>
          <a:ext cx="10363200" cy="1110076"/>
        </p:xfrm>
        <a:graphic>
          <a:graphicData uri="http://schemas.openxmlformats.org/drawingml/2006/table">
            <a:tbl>
              <a:tblPr bandRow="1"/>
              <a:tblGrid>
                <a:gridCol w="2557477">
                  <a:extLst>
                    <a:ext uri="{9D8B030D-6E8A-4147-A177-3AD203B41FA5}">
                      <a16:colId xmlns:a16="http://schemas.microsoft.com/office/drawing/2014/main" val="1993839005"/>
                    </a:ext>
                  </a:extLst>
                </a:gridCol>
                <a:gridCol w="3943586">
                  <a:extLst>
                    <a:ext uri="{9D8B030D-6E8A-4147-A177-3AD203B41FA5}">
                      <a16:colId xmlns:a16="http://schemas.microsoft.com/office/drawing/2014/main" val="469664068"/>
                    </a:ext>
                  </a:extLst>
                </a:gridCol>
                <a:gridCol w="3862137">
                  <a:extLst>
                    <a:ext uri="{9D8B030D-6E8A-4147-A177-3AD203B41FA5}">
                      <a16:colId xmlns:a16="http://schemas.microsoft.com/office/drawing/2014/main" val="333747982"/>
                    </a:ext>
                  </a:extLst>
                </a:gridCol>
              </a:tblGrid>
              <a:tr h="582556">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情報掲載先</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2025</a:t>
                      </a:r>
                      <a:r>
                        <a:rPr kumimoji="1" lang="ja-JP" altLang="en-US" sz="1400" b="1" i="0" dirty="0">
                          <a:solidFill>
                            <a:schemeClr val="bg1"/>
                          </a:solidFill>
                          <a:latin typeface="Meiryo"/>
                          <a:ea typeface="Meiryo"/>
                        </a:rPr>
                        <a:t>年</a:t>
                      </a:r>
                      <a:r>
                        <a:rPr kumimoji="1" lang="en-US" altLang="ja-JP" sz="1400" b="1" i="0" dirty="0">
                          <a:solidFill>
                            <a:schemeClr val="bg1"/>
                          </a:solidFill>
                          <a:latin typeface="Meiryo"/>
                          <a:ea typeface="Meiryo"/>
                        </a:rPr>
                        <a:t>12</a:t>
                      </a:r>
                      <a:r>
                        <a:rPr kumimoji="1" lang="ja-JP" altLang="en-US" sz="1400" b="1" i="0" dirty="0">
                          <a:solidFill>
                            <a:schemeClr val="bg1"/>
                          </a:solidFill>
                          <a:latin typeface="Meiryo"/>
                          <a:ea typeface="Meiryo"/>
                        </a:rPr>
                        <a:t>月</a:t>
                      </a:r>
                      <a:r>
                        <a:rPr kumimoji="1" lang="en-US" altLang="ja-JP" sz="1400" b="1" i="0" dirty="0">
                          <a:solidFill>
                            <a:schemeClr val="bg1"/>
                          </a:solidFill>
                          <a:latin typeface="Meiryo"/>
                          <a:ea typeface="Meiryo"/>
                        </a:rPr>
                        <a:t>17</a:t>
                      </a:r>
                      <a:r>
                        <a:rPr kumimoji="1" lang="ja-JP" altLang="en-US" sz="1400" b="1" i="0" dirty="0">
                          <a:solidFill>
                            <a:schemeClr val="bg1"/>
                          </a:solidFill>
                          <a:latin typeface="Meiryo"/>
                          <a:ea typeface="Meiryo"/>
                        </a:rPr>
                        <a:t>日以降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660362339"/>
                  </a:ext>
                </a:extLst>
              </a:tr>
              <a:tr h="527520">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algn="ctr" defTabSz="914400" rtl="0" eaLnBrk="1" latinLnBrk="0" hangingPunct="1">
                        <a:buNone/>
                      </a:pPr>
                      <a:r>
                        <a:rPr kumimoji="1" lang="ja-JP" altLang="en-US" sz="1200" b="1" kern="1200" dirty="0">
                          <a:solidFill>
                            <a:schemeClr val="tx1"/>
                          </a:solidFill>
                          <a:effectLst/>
                          <a:latin typeface="メイリオ" panose="020B0604030504040204" pitchFamily="50" charset="-128"/>
                          <a:ea typeface="+mn-ea"/>
                          <a:cs typeface="+mn-cs"/>
                        </a:rPr>
                        <a:t>・</a:t>
                      </a:r>
                      <a:r>
                        <a:rPr kumimoji="1" lang="ja-JP" altLang="en-US" sz="1200" b="1" kern="1200" dirty="0">
                          <a:solidFill>
                            <a:schemeClr val="tx1"/>
                          </a:solidFill>
                          <a:effectLst/>
                          <a:latin typeface="メイリオ" panose="020B0604030504040204" pitchFamily="50" charset="-128"/>
                          <a:ea typeface="+mn-ea"/>
                          <a:cs typeface="+mn-cs"/>
                          <a:hlinkClick r:id="rId4">
                            <a:extLst>
                              <a:ext uri="{A12FA001-AC4F-418D-AE19-62706E023703}">
                                <ahyp:hlinkClr xmlns:ahyp="http://schemas.microsoft.com/office/drawing/2018/hyperlinkcolor" val="tx"/>
                              </a:ext>
                            </a:extLst>
                          </a:hlinkClick>
                        </a:rPr>
                        <a:t>エージェンシーポータル</a:t>
                      </a:r>
                      <a:endParaRPr kumimoji="1" lang="en-US" altLang="ja-JP" sz="1200" b="1" kern="1200" dirty="0">
                        <a:solidFill>
                          <a:schemeClr val="tx1"/>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rPr>
                        <a:t>・</a:t>
                      </a:r>
                      <a:r>
                        <a:rPr kumimoji="1" lang="ja-JP" altLang="en-US" sz="1200" b="1" kern="1200" dirty="0">
                          <a:solidFill>
                            <a:srgbClr val="002AFF"/>
                          </a:solidFill>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エ</a:t>
                      </a: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ージェンシーポータル</a:t>
                      </a:r>
                      <a:endPar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endParaRPr>
                    </a:p>
                    <a:p>
                      <a:pPr marL="0" algn="ctr" defTabSz="914400" rtl="0" eaLnBrk="1" latinLnBrk="0" hangingPunct="1">
                        <a:buNone/>
                      </a:pP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rPr>
                        <a:t>・</a:t>
                      </a:r>
                      <a:r>
                        <a:rPr kumimoji="1" lang="en-US" altLang="ja-JP" sz="1200" b="1" kern="1200" dirty="0">
                          <a:solidFill>
                            <a:srgbClr val="002AFF"/>
                          </a:solidFill>
                          <a:effectLst/>
                          <a:latin typeface="メイリオ" panose="020B0604030504040204" pitchFamily="50" charset="-128"/>
                          <a:ea typeface="+mn-ea"/>
                          <a:cs typeface="+mn-cs"/>
                          <a:hlinkClick r:id="rId5">
                            <a:extLst>
                              <a:ext uri="{A12FA001-AC4F-418D-AE19-62706E023703}">
                                <ahyp:hlinkClr xmlns:ahyp="http://schemas.microsoft.com/office/drawing/2018/hyperlinkcolor" val="tx"/>
                              </a:ext>
                            </a:extLst>
                          </a:hlinkClick>
                        </a:rPr>
                        <a:t>LINE</a:t>
                      </a: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ヤフー </a:t>
                      </a: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for Business</a:t>
                      </a:r>
                      <a:endPar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38878642"/>
                  </a:ext>
                </a:extLst>
              </a:tr>
            </a:tbl>
          </a:graphicData>
        </a:graphic>
      </p:graphicFrame>
    </p:spTree>
    <p:extLst>
      <p:ext uri="{BB962C8B-B14F-4D97-AF65-F5344CB8AC3E}">
        <p14:creationId xmlns:p14="http://schemas.microsoft.com/office/powerpoint/2010/main" val="4060171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786E-33B8-5B43-3D0E-069EBEACAC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E83382DD-0571-1D23-5663-0D9B9F789F4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D1749B8-C299-07C5-D7CD-0AA731D0DD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プレースホルダー 1">
            <a:extLst>
              <a:ext uri="{FF2B5EF4-FFF2-40B4-BE49-F238E27FC236}">
                <a16:creationId xmlns:a16="http://schemas.microsoft.com/office/drawing/2014/main" id="{71728752-1C8B-9CFE-5B16-E34BCE341289}"/>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 Talk Head View</a:t>
            </a:r>
            <a:r>
              <a:rPr kumimoji="1" lang="en-US" altLang="ja-JP" dirty="0">
                <a:solidFill>
                  <a:srgbClr val="000048"/>
                </a:solidFill>
                <a:latin typeface="Meiryo" panose="020B0604030504040204" pitchFamily="34" charset="-128"/>
                <a:ea typeface="Meiryo" panose="020B0604030504040204" pitchFamily="34" charset="-128"/>
              </a:rPr>
              <a:t>2026</a:t>
            </a:r>
            <a:r>
              <a:rPr kumimoji="1" lang="ja-JP" altLang="en-US" dirty="0">
                <a:solidFill>
                  <a:srgbClr val="000048"/>
                </a:solidFill>
                <a:latin typeface="Meiryo" panose="020B0604030504040204" pitchFamily="34" charset="-128"/>
                <a:ea typeface="Meiryo" panose="020B0604030504040204" pitchFamily="34" charset="-128"/>
              </a:rPr>
              <a:t>年</a:t>
            </a:r>
            <a:r>
              <a:rPr lang="en-US" altLang="ja-JP" dirty="0">
                <a:solidFill>
                  <a:srgbClr val="000048"/>
                </a:solidFill>
              </a:rPr>
              <a:t>4</a:t>
            </a:r>
            <a:r>
              <a:rPr kumimoji="1" lang="ja-JP" altLang="en-US" dirty="0">
                <a:solidFill>
                  <a:srgbClr val="000048"/>
                </a:solidFill>
                <a:latin typeface="Meiryo" panose="020B0604030504040204" pitchFamily="34" charset="-128"/>
                <a:ea typeface="Meiryo" panose="020B0604030504040204" pitchFamily="34" charset="-128"/>
              </a:rPr>
              <a:t>月</a:t>
            </a:r>
            <a:r>
              <a:rPr kumimoji="1" lang="en-US" altLang="ja-JP" dirty="0">
                <a:solidFill>
                  <a:srgbClr val="000048"/>
                </a:solidFill>
                <a:latin typeface="Meiryo" panose="020B0604030504040204" pitchFamily="34" charset="-128"/>
                <a:ea typeface="Meiryo" panose="020B0604030504040204" pitchFamily="34" charset="-128"/>
              </a:rPr>
              <a:t>~2026</a:t>
            </a:r>
            <a:r>
              <a:rPr kumimoji="1" lang="ja-JP" altLang="en-US" dirty="0">
                <a:solidFill>
                  <a:srgbClr val="000048"/>
                </a:solidFill>
                <a:latin typeface="Meiryo" panose="020B0604030504040204" pitchFamily="34" charset="-128"/>
                <a:ea typeface="Meiryo" panose="020B0604030504040204" pitchFamily="34" charset="-128"/>
              </a:rPr>
              <a:t>年</a:t>
            </a:r>
            <a:r>
              <a:rPr lang="en-US" altLang="ja-JP" dirty="0">
                <a:solidFill>
                  <a:srgbClr val="000048"/>
                </a:solidFill>
              </a:rPr>
              <a:t>9</a:t>
            </a:r>
            <a:r>
              <a:rPr kumimoji="1" lang="ja-JP" altLang="en-US" dirty="0">
                <a:solidFill>
                  <a:srgbClr val="000048"/>
                </a:solidFill>
                <a:latin typeface="Meiryo" panose="020B0604030504040204" pitchFamily="34" charset="-128"/>
                <a:ea typeface="Meiryo" panose="020B0604030504040204" pitchFamily="34" charset="-128"/>
              </a:rPr>
              <a:t>月商品</a:t>
            </a:r>
          </a:p>
        </p:txBody>
      </p:sp>
      <p:sp>
        <p:nvSpPr>
          <p:cNvPr id="2" name="正方形/長方形 1">
            <a:extLst>
              <a:ext uri="{FF2B5EF4-FFF2-40B4-BE49-F238E27FC236}">
                <a16:creationId xmlns:a16="http://schemas.microsoft.com/office/drawing/2014/main" id="{19F1BA25-C8CF-4B3C-53EA-948C2166DB25}"/>
              </a:ext>
            </a:extLst>
          </p:cNvPr>
          <p:cNvSpPr/>
          <p:nvPr/>
        </p:nvSpPr>
        <p:spPr>
          <a:xfrm>
            <a:off x="601690" y="1658073"/>
            <a:ext cx="11019292" cy="2973198"/>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これまで、別々に提供しておりました「</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LINE</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広告」と「</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Yahoo!</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広告 ディスプレイ広告（</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YDA</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）」を統合し、</a:t>
            </a:r>
            <a:endPar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今後は「</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LINE</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ヤフー広告 ディスプレイ広告」として提供してまいります。</a:t>
            </a:r>
          </a:p>
          <a:p>
            <a:endPar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LINE Talk Head View 1Day</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」につきましては、従来の商品特徴を維持しつつ、</a:t>
            </a:r>
            <a:endPar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よりご利用いただきやすい広告仕様へとアップデートいたします。</a:t>
            </a:r>
          </a:p>
          <a:p>
            <a:endPar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一方で、「</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Talk Head View Custom</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THVC</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）」は、</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月末日をもってサービス提供を終了する予定となります。</a:t>
            </a: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なお、同様のニーズにお応えできる商品として、</a:t>
            </a:r>
            <a:endPar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LINE Talk Head View</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a:t>
            </a:r>
            <a:r>
              <a:rPr lang="en-US" altLang="ja-JP" sz="1600" dirty="0" err="1">
                <a:solidFill>
                  <a:schemeClr val="tx1">
                    <a:lumMod val="95000"/>
                    <a:lumOff val="5000"/>
                  </a:schemeClr>
                </a:solidFill>
                <a:latin typeface="メイリオ" panose="020B0604030504040204" pitchFamily="50" charset="-128"/>
                <a:ea typeface="メイリオ" panose="020B0604030504040204" pitchFamily="50" charset="-128"/>
              </a:rPr>
              <a:t>vimps</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購入型）」をご用意しておりますので、</a:t>
            </a:r>
            <a:endPar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今後はこちらをご活用いただけますと幸いです。</a:t>
            </a:r>
            <a:endPar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3" name="1 つの角を丸めた四角形 23">
            <a:extLst>
              <a:ext uri="{FF2B5EF4-FFF2-40B4-BE49-F238E27FC236}">
                <a16:creationId xmlns:a16="http://schemas.microsoft.com/office/drawing/2014/main" id="{F7753A44-641C-748A-3FEC-7874C8D1342C}"/>
              </a:ext>
            </a:extLst>
          </p:cNvPr>
          <p:cNvSpPr/>
          <p:nvPr/>
        </p:nvSpPr>
        <p:spPr>
          <a:xfrm>
            <a:off x="555391" y="1218283"/>
            <a:ext cx="11124110" cy="497680"/>
          </a:xfrm>
          <a:prstGeom prst="round1Rect">
            <a:avLst/>
          </a:prstGeom>
          <a:solidFill>
            <a:srgbClr val="000048"/>
          </a:solidFill>
          <a:ln w="9525" cap="flat" cmpd="sng" algn="ctr">
            <a:noFill/>
            <a:prstDash val="solid"/>
          </a:ln>
          <a:effectLst/>
        </p:spPr>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LINE Talk Head View2026</a:t>
            </a:r>
            <a:r>
              <a:rPr kumimoji="0" lang="ja-JP" altLang="en-US"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年</a:t>
            </a:r>
            <a:r>
              <a:rPr kumimoji="0" lang="en-US" altLang="ja-JP"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4</a:t>
            </a:r>
            <a:r>
              <a:rPr kumimoji="0" lang="ja-JP" altLang="en-US"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月</a:t>
            </a:r>
            <a:r>
              <a:rPr kumimoji="0" lang="en-US" altLang="ja-JP"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~2026</a:t>
            </a:r>
            <a:r>
              <a:rPr kumimoji="0" lang="ja-JP" altLang="en-US"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年</a:t>
            </a:r>
            <a:r>
              <a:rPr kumimoji="0" lang="en-US" altLang="ja-JP"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9</a:t>
            </a:r>
            <a:r>
              <a:rPr kumimoji="0" lang="ja-JP" altLang="en-US"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月商品</a:t>
            </a:r>
          </a:p>
        </p:txBody>
      </p:sp>
    </p:spTree>
    <p:extLst>
      <p:ext uri="{BB962C8B-B14F-4D97-AF65-F5344CB8AC3E}">
        <p14:creationId xmlns:p14="http://schemas.microsoft.com/office/powerpoint/2010/main" val="3949222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1B379-B7C3-C662-85F5-28D3F6CB8F65}"/>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61F1F439-316F-C51E-E417-93F266FB0B0A}"/>
              </a:ext>
            </a:extLst>
          </p:cNvPr>
          <p:cNvSpPr>
            <a:spLocks noGrp="1"/>
          </p:cNvSpPr>
          <p:nvPr>
            <p:ph type="body" sz="quarter" idx="19"/>
          </p:nvPr>
        </p:nvSpPr>
        <p:spPr/>
        <p:txBody>
          <a:bodyPr/>
          <a:lstStyle/>
          <a:p>
            <a:r>
              <a:rPr lang="ja-JP" altLang="en-US" dirty="0"/>
              <a:t>商品スペック</a:t>
            </a:r>
            <a:endParaRPr kumimoji="1" lang="ja-JP" altLang="en-US" dirty="0"/>
          </a:p>
        </p:txBody>
      </p:sp>
      <p:sp>
        <p:nvSpPr>
          <p:cNvPr id="8" name="テキスト プレースホルダー 7">
            <a:extLst>
              <a:ext uri="{FF2B5EF4-FFF2-40B4-BE49-F238E27FC236}">
                <a16:creationId xmlns:a16="http://schemas.microsoft.com/office/drawing/2014/main" id="{FE69C2E0-C32E-FD04-F975-121BD3AD0951}"/>
              </a:ext>
            </a:extLst>
          </p:cNvPr>
          <p:cNvSpPr>
            <a:spLocks noGrp="1"/>
          </p:cNvSpPr>
          <p:nvPr>
            <p:ph type="body" sz="quarter" idx="20"/>
          </p:nvPr>
        </p:nvSpPr>
        <p:spPr/>
        <p:txBody>
          <a:bodyPr/>
          <a:lstStyle/>
          <a:p>
            <a:r>
              <a:rPr lang="en-US" altLang="ja-JP" dirty="0"/>
              <a:t>02</a:t>
            </a:r>
            <a:endParaRPr lang="ja-JP" altLang="en-US" dirty="0"/>
          </a:p>
        </p:txBody>
      </p:sp>
      <p:pic>
        <p:nvPicPr>
          <p:cNvPr id="7" name="図プレースホルダー 9" descr="アイコン&#10;&#10;自動的に生成された説明">
            <a:extLst>
              <a:ext uri="{FF2B5EF4-FFF2-40B4-BE49-F238E27FC236}">
                <a16:creationId xmlns:a16="http://schemas.microsoft.com/office/drawing/2014/main" id="{9D8706D8-12D4-D54D-6658-B4BAA5A5B115}"/>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3110988"/>
            <a:ext cx="1586282" cy="1464484"/>
          </a:xfrm>
        </p:spPr>
      </p:pic>
    </p:spTree>
    <p:extLst>
      <p:ext uri="{BB962C8B-B14F-4D97-AF65-F5344CB8AC3E}">
        <p14:creationId xmlns:p14="http://schemas.microsoft.com/office/powerpoint/2010/main" val="462595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1AD5C-A0C1-1467-5476-DE925CF5EDD5}"/>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BE9F69D5-38BD-F86C-F972-15A38DD07119}"/>
              </a:ext>
            </a:extLst>
          </p:cNvPr>
          <p:cNvSpPr>
            <a:spLocks noGrp="1"/>
          </p:cNvSpPr>
          <p:nvPr>
            <p:ph type="body" sz="quarter" idx="10"/>
          </p:nvPr>
        </p:nvSpPr>
        <p:spPr/>
        <p:txBody>
          <a:bodyPr/>
          <a:lstStyle/>
          <a:p>
            <a:pPr>
              <a:defRPr/>
            </a:pPr>
            <a:r>
              <a:rPr lang="ja-JP" altLang="en-US" dirty="0"/>
              <a:t>商品一覧</a:t>
            </a:r>
          </a:p>
        </p:txBody>
      </p:sp>
      <p:sp>
        <p:nvSpPr>
          <p:cNvPr id="5" name="テキスト プレースホルダー 2">
            <a:extLst>
              <a:ext uri="{FF2B5EF4-FFF2-40B4-BE49-F238E27FC236}">
                <a16:creationId xmlns:a16="http://schemas.microsoft.com/office/drawing/2014/main" id="{EFCDBD29-1EF3-F677-EBCD-4361A072290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E1F8F9CD-4B27-3344-6962-F4FB4503D47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graphicFrame>
        <p:nvGraphicFramePr>
          <p:cNvPr id="9" name="表 8">
            <a:extLst>
              <a:ext uri="{FF2B5EF4-FFF2-40B4-BE49-F238E27FC236}">
                <a16:creationId xmlns:a16="http://schemas.microsoft.com/office/drawing/2014/main" id="{E6BA39B9-7328-72BF-C0AF-C7A0E74F2BD6}"/>
              </a:ext>
            </a:extLst>
          </p:cNvPr>
          <p:cNvGraphicFramePr>
            <a:graphicFrameLocks noGrp="1"/>
          </p:cNvGraphicFramePr>
          <p:nvPr>
            <p:extLst>
              <p:ext uri="{D42A27DB-BD31-4B8C-83A1-F6EECF244321}">
                <p14:modId xmlns:p14="http://schemas.microsoft.com/office/powerpoint/2010/main" val="3079141582"/>
              </p:ext>
            </p:extLst>
          </p:nvPr>
        </p:nvGraphicFramePr>
        <p:xfrm>
          <a:off x="485141" y="1346715"/>
          <a:ext cx="10585449" cy="945072"/>
        </p:xfrm>
        <a:graphic>
          <a:graphicData uri="http://schemas.openxmlformats.org/drawingml/2006/table">
            <a:tbl>
              <a:tblPr/>
              <a:tblGrid>
                <a:gridCol w="3439159">
                  <a:extLst>
                    <a:ext uri="{9D8B030D-6E8A-4147-A177-3AD203B41FA5}">
                      <a16:colId xmlns:a16="http://schemas.microsoft.com/office/drawing/2014/main" val="251439796"/>
                    </a:ext>
                  </a:extLst>
                </a:gridCol>
                <a:gridCol w="5231111">
                  <a:extLst>
                    <a:ext uri="{9D8B030D-6E8A-4147-A177-3AD203B41FA5}">
                      <a16:colId xmlns:a16="http://schemas.microsoft.com/office/drawing/2014/main" val="723909667"/>
                    </a:ext>
                  </a:extLst>
                </a:gridCol>
                <a:gridCol w="1915179">
                  <a:extLst>
                    <a:ext uri="{9D8B030D-6E8A-4147-A177-3AD203B41FA5}">
                      <a16:colId xmlns:a16="http://schemas.microsoft.com/office/drawing/2014/main" val="2192678241"/>
                    </a:ext>
                  </a:extLst>
                </a:gridCol>
              </a:tblGrid>
              <a:tr h="261252">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000" b="1" i="0" u="none" strike="noStrike" dirty="0">
                          <a:solidFill>
                            <a:srgbClr val="FFFFFF"/>
                          </a:solidFill>
                          <a:effectLst/>
                          <a:highlight>
                            <a:srgbClr val="00003E"/>
                          </a:highlight>
                          <a:latin typeface="Meiryo" panose="020B0604030504040204" pitchFamily="50" charset="-128"/>
                          <a:ea typeface="Meiryo" panose="020B0604030504040204" pitchFamily="50" charset="-128"/>
                        </a:rPr>
                        <a:t>通常商品</a:t>
                      </a: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000" b="1" i="0" u="none" strike="noStrike" dirty="0">
                          <a:solidFill>
                            <a:srgbClr val="FFFFFF"/>
                          </a:solidFill>
                          <a:effectLst/>
                          <a:highlight>
                            <a:srgbClr val="00003E"/>
                          </a:highlight>
                          <a:latin typeface="Meiryo" panose="020B0604030504040204" pitchFamily="50" charset="-128"/>
                          <a:ea typeface="Meiryo" panose="020B0604030504040204" pitchFamily="50" charset="-128"/>
                        </a:rPr>
                        <a:t>ページ数</a:t>
                      </a: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376281940"/>
                  </a:ext>
                </a:extLst>
              </a:tr>
              <a:tr h="68382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endParaRPr lang="ja-JP" altLang="en-US" sz="1000" b="1" i="0" u="none" strike="noStrike" dirty="0">
                        <a:solidFill>
                          <a:srgbClr val="FFFFFF"/>
                        </a:solidFill>
                        <a:effectLst/>
                        <a:highlight>
                          <a:srgbClr val="AAAAAF"/>
                        </a:highlight>
                        <a:latin typeface="Meiryo"/>
                        <a:ea typeface="Meiryo"/>
                      </a:endParaRP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en-US" altLang="ja-JP" sz="1000" b="1" i="0" u="none" strike="noStrike" dirty="0">
                          <a:solidFill>
                            <a:srgbClr val="0D0D0D"/>
                          </a:solidFill>
                          <a:effectLst/>
                          <a:latin typeface="Meiryo" panose="020B0604030504040204" pitchFamily="50" charset="-128"/>
                          <a:ea typeface="Meiryo" panose="020B0604030504040204" pitchFamily="50" charset="-128"/>
                        </a:rPr>
                        <a:t>LINE Talk Head View</a:t>
                      </a:r>
                      <a:r>
                        <a:rPr lang="ja-JP" altLang="en-US" sz="1000" b="1" i="0" u="none" strike="noStrike" dirty="0">
                          <a:solidFill>
                            <a:srgbClr val="0D0D0D"/>
                          </a:solidFill>
                          <a:effectLst/>
                          <a:latin typeface="Meiryo" panose="020B0604030504040204" pitchFamily="50" charset="-128"/>
                          <a:ea typeface="Meiryo" panose="020B0604030504040204" pitchFamily="50" charset="-128"/>
                        </a:rPr>
                        <a:t>　</a:t>
                      </a:r>
                      <a:r>
                        <a:rPr lang="en-US" altLang="ja-JP" sz="1000" b="1" i="0" u="none" strike="noStrike" dirty="0">
                          <a:solidFill>
                            <a:srgbClr val="0D0D0D"/>
                          </a:solidFill>
                          <a:effectLst/>
                          <a:latin typeface="Meiryo" panose="020B0604030504040204" pitchFamily="50" charset="-128"/>
                          <a:ea typeface="Meiryo" panose="020B0604030504040204" pitchFamily="50" charset="-128"/>
                        </a:rPr>
                        <a:t>SP</a:t>
                      </a:r>
                      <a:endParaRPr lang="ja-JP" altLang="en-US" sz="1000" b="1" i="0" u="none" strike="noStrike" dirty="0">
                        <a:solidFill>
                          <a:srgbClr val="FFFFFF"/>
                        </a:solidFill>
                        <a:effectLst/>
                        <a:highlight>
                          <a:srgbClr val="AAAAAF"/>
                        </a:highlight>
                        <a:latin typeface="Meiryo" panose="020B0604030504040204" pitchFamily="50" charset="-128"/>
                        <a:ea typeface="Meiryo" panose="020B0604030504040204" pitchFamily="50" charset="-128"/>
                      </a:endParaRPr>
                    </a:p>
                  </a:txBody>
                  <a:tcPr marL="55906" marR="3106" marT="3106"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a:ea typeface="Meiryo"/>
                        </a:rPr>
                        <a:t>P.15</a:t>
                      </a: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45062720"/>
                  </a:ext>
                </a:extLst>
              </a:tr>
            </a:tbl>
          </a:graphicData>
        </a:graphic>
      </p:graphicFrame>
      <p:sp>
        <p:nvSpPr>
          <p:cNvPr id="10" name="テキスト ボックス 9">
            <a:extLst>
              <a:ext uri="{FF2B5EF4-FFF2-40B4-BE49-F238E27FC236}">
                <a16:creationId xmlns:a16="http://schemas.microsoft.com/office/drawing/2014/main" id="{98CC2D8F-73A4-CBDB-91E7-7EBF97A0F5E5}"/>
              </a:ext>
            </a:extLst>
          </p:cNvPr>
          <p:cNvSpPr txBox="1"/>
          <p:nvPr/>
        </p:nvSpPr>
        <p:spPr>
          <a:xfrm>
            <a:off x="447648" y="1069716"/>
            <a:ext cx="9577064" cy="276999"/>
          </a:xfrm>
          <a:prstGeom prst="rect">
            <a:avLst/>
          </a:prstGeom>
          <a:noFill/>
        </p:spPr>
        <p:txBody>
          <a:bodyPr wrap="square" lIns="0" tIns="0" rIns="0" bIns="0" rtlCol="0">
            <a:spAutoFit/>
          </a:bodyPr>
          <a:lstStyle/>
          <a:p>
            <a:pPr eaLnBrk="1" fontAlgn="auto" hangingPunct="1">
              <a:spcBef>
                <a:spcPts val="0"/>
              </a:spcBef>
              <a:spcAft>
                <a:spcPts val="0"/>
              </a:spcAft>
              <a:defRPr/>
            </a:pPr>
            <a:r>
              <a:rPr lang="ja-JP" altLang="en-US">
                <a:solidFill>
                  <a:srgbClr val="0D0D0D"/>
                </a:solidFill>
                <a:latin typeface="Meiryo" panose="020B0604030504040204" pitchFamily="34" charset="-128"/>
                <a:ea typeface="Meiryo" panose="020B0604030504040204" pitchFamily="34" charset="-128"/>
              </a:rPr>
              <a:t>この資料に掲載している商品一覧</a:t>
            </a:r>
            <a:endParaRPr lang="en-US" altLang="ja-JP">
              <a:solidFill>
                <a:srgbClr val="0D0D0D"/>
              </a:solidFill>
              <a:latin typeface="Meiryo" panose="020B0604030504040204" pitchFamily="34" charset="-128"/>
              <a:ea typeface="Meiryo" panose="020B0604030504040204" pitchFamily="34" charset="-128"/>
            </a:endParaRPr>
          </a:p>
        </p:txBody>
      </p:sp>
      <p:pic>
        <p:nvPicPr>
          <p:cNvPr id="14" name="図 13">
            <a:extLst>
              <a:ext uri="{FF2B5EF4-FFF2-40B4-BE49-F238E27FC236}">
                <a16:creationId xmlns:a16="http://schemas.microsoft.com/office/drawing/2014/main" id="{E0729BCC-7657-35D6-89DE-F784ED6CD2B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52393" y="1690510"/>
            <a:ext cx="288000" cy="520176"/>
          </a:xfrm>
          <a:prstGeom prst="rect">
            <a:avLst/>
          </a:prstGeom>
        </p:spPr>
      </p:pic>
      <p:sp>
        <p:nvSpPr>
          <p:cNvPr id="19" name="テキスト ボックス 18">
            <a:extLst>
              <a:ext uri="{FF2B5EF4-FFF2-40B4-BE49-F238E27FC236}">
                <a16:creationId xmlns:a16="http://schemas.microsoft.com/office/drawing/2014/main" id="{33C7A8F0-4EF1-676B-F3BC-A1D070BFF2E9}"/>
              </a:ext>
            </a:extLst>
          </p:cNvPr>
          <p:cNvSpPr txBox="1"/>
          <p:nvPr/>
        </p:nvSpPr>
        <p:spPr>
          <a:xfrm>
            <a:off x="2120900" y="1806031"/>
            <a:ext cx="1225550" cy="246221"/>
          </a:xfrm>
          <a:prstGeom prst="rect">
            <a:avLst/>
          </a:prstGeom>
          <a:noFill/>
        </p:spPr>
        <p:txBody>
          <a:bodyPr wrap="square" rtlCol="0">
            <a:spAutoFit/>
          </a:bodyPr>
          <a:lstStyle/>
          <a:p>
            <a:pPr eaLnBrk="1" fontAlgn="auto" hangingPunct="1">
              <a:spcBef>
                <a:spcPts val="0"/>
              </a:spcBef>
              <a:spcAft>
                <a:spcPts val="0"/>
              </a:spcAft>
            </a:pPr>
            <a:r>
              <a:rPr lang="ja-JP" altLang="en-US" sz="1000" b="1" dirty="0">
                <a:solidFill>
                  <a:srgbClr val="FFFFFF"/>
                </a:solidFill>
                <a:latin typeface="Calibri" panose="020F0502020204030204"/>
                <a:ea typeface="メイリオ" panose="020B0604030504040204" pitchFamily="50" charset="-128"/>
              </a:rPr>
              <a:t>スマートフォン</a:t>
            </a:r>
          </a:p>
        </p:txBody>
      </p:sp>
    </p:spTree>
    <p:extLst>
      <p:ext uri="{BB962C8B-B14F-4D97-AF65-F5344CB8AC3E}">
        <p14:creationId xmlns:p14="http://schemas.microsoft.com/office/powerpoint/2010/main" val="1874644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FBF616-FF6D-BEA2-AEFC-BE26F9B12583}"/>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3CC3364D-F092-B9E3-EED3-ED61C48AD6DA}"/>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50D6169B-7B26-6AA9-D002-D381CD66ABB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テキスト プレースホルダー 35">
            <a:extLst>
              <a:ext uri="{FF2B5EF4-FFF2-40B4-BE49-F238E27FC236}">
                <a16:creationId xmlns:a16="http://schemas.microsoft.com/office/drawing/2014/main" id="{835317F5-0236-D0E6-201D-8213FBF6E1DA}"/>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LINE Talk Head View</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endParaRPr lang="ja-JP" altLang="en-US" sz="2000" dirty="0">
              <a:solidFill>
                <a:srgbClr val="000048"/>
              </a:solidFill>
              <a:highlight>
                <a:srgbClr val="AAAAAF"/>
              </a:highlight>
              <a:latin typeface="Meiryo" panose="020B0604030504040204" pitchFamily="50" charset="-128"/>
              <a:ea typeface="Meiryo" panose="020B0604030504040204" pitchFamily="50" charset="-128"/>
            </a:endParaRPr>
          </a:p>
        </p:txBody>
      </p:sp>
      <p:sp>
        <p:nvSpPr>
          <p:cNvPr id="7" name="角丸四角形 3">
            <a:extLst>
              <a:ext uri="{FF2B5EF4-FFF2-40B4-BE49-F238E27FC236}">
                <a16:creationId xmlns:a16="http://schemas.microsoft.com/office/drawing/2014/main" id="{EF05F99E-D94B-ED09-1102-B9E53C3BD34F}"/>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1" name="角丸四角形 47">
            <a:extLst>
              <a:ext uri="{FF2B5EF4-FFF2-40B4-BE49-F238E27FC236}">
                <a16:creationId xmlns:a16="http://schemas.microsoft.com/office/drawing/2014/main" id="{C10DB8CA-A86A-FD07-2B2D-9D6AA82F6F67}"/>
              </a:ext>
            </a:extLst>
          </p:cNvPr>
          <p:cNvSpPr/>
          <p:nvPr/>
        </p:nvSpPr>
        <p:spPr>
          <a:xfrm>
            <a:off x="6741424" y="1006329"/>
            <a:ext cx="3239028" cy="399529"/>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rPr>
              <a:t>APP</a:t>
            </a:r>
            <a:endParaRPr kumimoji="1" lang="ja-JP" altLang="en-US"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endParaRPr>
          </a:p>
        </p:txBody>
      </p:sp>
      <p:sp>
        <p:nvSpPr>
          <p:cNvPr id="15" name="正方形/長方形 14">
            <a:extLst>
              <a:ext uri="{FF2B5EF4-FFF2-40B4-BE49-F238E27FC236}">
                <a16:creationId xmlns:a16="http://schemas.microsoft.com/office/drawing/2014/main" id="{3D8E057E-6617-EFC5-DC33-2913CCE2F4CE}"/>
              </a:ext>
            </a:extLst>
          </p:cNvPr>
          <p:cNvSpPr/>
          <p:nvPr/>
        </p:nvSpPr>
        <p:spPr>
          <a:xfrm>
            <a:off x="434975" y="6013853"/>
            <a:ext cx="4543231" cy="215444"/>
          </a:xfrm>
          <a:prstGeom prst="rect">
            <a:avLst/>
          </a:prstGeom>
        </p:spPr>
        <p:txBody>
          <a:bodyPr wrap="none" lIns="91440" tIns="45720" rIns="91440" bIns="45720" anchor="t">
            <a:spAutoFit/>
          </a:bodyPr>
          <a:lstStyle/>
          <a:p>
            <a:pPr eaLnBrk="1" fontAlgn="auto" hangingPunct="1">
              <a:spcBef>
                <a:spcPts val="0"/>
              </a:spcBef>
              <a:spcAft>
                <a:spcPts val="0"/>
              </a:spcAft>
              <a:defRPr/>
            </a:pPr>
            <a:r>
              <a:rPr kumimoji="0" lang="ja-JP" altLang="en-US" sz="800" kern="0" dirty="0">
                <a:solidFill>
                  <a:srgbClr val="0D0D0D"/>
                </a:solidFill>
                <a:latin typeface="Meiryo"/>
                <a:ea typeface="Meiryo"/>
              </a:rPr>
              <a:t>・入稿規定（</a:t>
            </a:r>
            <a:r>
              <a:rPr kumimoji="0" lang="en-US" altLang="ja-JP" sz="800" kern="0" dirty="0">
                <a:solidFill>
                  <a:srgbClr val="0D0D0D"/>
                </a:solidFill>
                <a:latin typeface="Meiryo"/>
                <a:ea typeface="Meiryo"/>
              </a:rPr>
              <a:t>web</a:t>
            </a:r>
            <a:r>
              <a:rPr kumimoji="0" lang="ja-JP" altLang="en-US" sz="800" kern="0" dirty="0">
                <a:solidFill>
                  <a:srgbClr val="0D0D0D"/>
                </a:solidFill>
                <a:latin typeface="Meiryo"/>
                <a:ea typeface="Meiryo"/>
              </a:rPr>
              <a:t>）：</a:t>
            </a:r>
            <a:r>
              <a:rPr kumimoji="0" lang="ja-JP" altLang="en-US" sz="800" kern="0" dirty="0">
                <a:solidFill>
                  <a:srgbClr val="0D0D0D"/>
                </a:solidFill>
                <a:latin typeface="Meiryo"/>
                <a:ea typeface="Meiryo"/>
                <a:hlinkClick r:id="rId3"/>
              </a:rPr>
              <a:t>https://ads-help.yahoo-net.jp/s/article/H000044930?language=ja</a:t>
            </a:r>
            <a:endParaRPr lang="en-US" altLang="ja-JP" sz="800" kern="0" dirty="0">
              <a:solidFill>
                <a:srgbClr val="0D0D0D"/>
              </a:solidFill>
              <a:latin typeface="Meiryo UI"/>
              <a:ea typeface="Meiryo UI"/>
            </a:endParaRPr>
          </a:p>
        </p:txBody>
      </p:sp>
      <p:sp>
        <p:nvSpPr>
          <p:cNvPr id="16" name="正方形/長方形 15">
            <a:extLst>
              <a:ext uri="{FF2B5EF4-FFF2-40B4-BE49-F238E27FC236}">
                <a16:creationId xmlns:a16="http://schemas.microsoft.com/office/drawing/2014/main" id="{A388E5E4-8C34-7ED8-BC2F-2A7DBEBC41E7}"/>
              </a:ext>
            </a:extLst>
          </p:cNvPr>
          <p:cNvSpPr/>
          <p:nvPr/>
        </p:nvSpPr>
        <p:spPr>
          <a:xfrm>
            <a:off x="8404158" y="6121575"/>
            <a:ext cx="3152589" cy="138499"/>
          </a:xfrm>
          <a:prstGeom prst="rect">
            <a:avLst/>
          </a:prstGeom>
        </p:spPr>
        <p:txBody>
          <a:bodyPr wrap="none" lIns="0" tIns="0" rIns="0" bIns="0">
            <a:spAutoFit/>
          </a:bodyPr>
          <a:lstStyle/>
          <a:p>
            <a:pPr algn="r" eaLnBrk="1" fontAlgn="auto" hangingPunct="1">
              <a:spcBef>
                <a:spcPts val="0"/>
              </a:spcBef>
              <a:spcAft>
                <a:spcPts val="0"/>
              </a:spcAft>
              <a:defRPr/>
            </a:pPr>
            <a:r>
              <a:rPr lang="en-US" altLang="ja-JP" sz="900" dirty="0">
                <a:solidFill>
                  <a:srgbClr val="0D0D0D"/>
                </a:solidFill>
                <a:latin typeface="Meiryo" panose="020B0604030504040204" pitchFamily="34" charset="-128"/>
                <a:ea typeface="Meiryo" panose="020B0604030504040204" pitchFamily="34" charset="-128"/>
              </a:rPr>
              <a:t>※</a:t>
            </a:r>
            <a:r>
              <a:rPr lang="ja-JP" altLang="en-US" sz="900" dirty="0">
                <a:solidFill>
                  <a:srgbClr val="0D0D0D"/>
                </a:solidFill>
                <a:latin typeface="Meiryo" panose="020B0604030504040204" pitchFamily="34" charset="-128"/>
                <a:ea typeface="Meiryo" panose="020B0604030504040204" pitchFamily="34" charset="-128"/>
              </a:rPr>
              <a:t>コンテンツページは予告なく変更されることがあります。</a:t>
            </a:r>
          </a:p>
        </p:txBody>
      </p:sp>
      <p:pic>
        <p:nvPicPr>
          <p:cNvPr id="14" name="図 13">
            <a:extLst>
              <a:ext uri="{FF2B5EF4-FFF2-40B4-BE49-F238E27FC236}">
                <a16:creationId xmlns:a16="http://schemas.microsoft.com/office/drawing/2014/main" id="{6B5E9BE3-4F15-70B9-5B3F-0E2CD638CF5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 b="37106"/>
          <a:stretch/>
        </p:blipFill>
        <p:spPr>
          <a:xfrm>
            <a:off x="1424692" y="1554338"/>
            <a:ext cx="2936185" cy="4128843"/>
          </a:xfrm>
          <a:prstGeom prst="rect">
            <a:avLst/>
          </a:prstGeom>
        </p:spPr>
      </p:pic>
      <p:sp>
        <p:nvSpPr>
          <p:cNvPr id="33" name="角丸四角形 37">
            <a:extLst>
              <a:ext uri="{FF2B5EF4-FFF2-40B4-BE49-F238E27FC236}">
                <a16:creationId xmlns:a16="http://schemas.microsoft.com/office/drawing/2014/main" id="{9D90DEB0-4554-5474-C67D-2A3CE17C64ED}"/>
              </a:ext>
            </a:extLst>
          </p:cNvPr>
          <p:cNvSpPr/>
          <p:nvPr/>
        </p:nvSpPr>
        <p:spPr>
          <a:xfrm>
            <a:off x="1700278" y="924409"/>
            <a:ext cx="4224272" cy="504000"/>
          </a:xfrm>
          <a:prstGeom prst="roundRect">
            <a:avLst>
              <a:gd name="adj" fmla="val 8489"/>
            </a:avLst>
          </a:prstGeom>
          <a:solidFill>
            <a:srgbClr val="000048">
              <a:alpha val="40000"/>
            </a:srgbClr>
          </a:solidFill>
          <a:ln w="25400" cap="flat" cmpd="sng" algn="ctr">
            <a:noFill/>
            <a:prstDash val="solid"/>
            <a:miter lim="800000"/>
          </a:ln>
          <a:effectLst/>
        </p:spPr>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ja-JP"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Talk Head View</a:t>
            </a:r>
            <a:r>
              <a:rPr lang="en-US" altLang="ja-JP" sz="1200" b="1" dirty="0">
                <a:solidFill>
                  <a:schemeClr val="bg1">
                    <a:lumMod val="95000"/>
                  </a:schemeClr>
                </a:solidFill>
                <a:latin typeface="メイリオ" panose="020B0604030504040204" pitchFamily="50" charset="-128"/>
                <a:ea typeface="メイリオ" panose="020B0604030504040204" pitchFamily="50" charset="-128"/>
                <a:cs typeface="Segoe UI" panose="020B0502040204020203" pitchFamily="34" charset="0"/>
              </a:rPr>
              <a:t> /</a:t>
            </a:r>
            <a:r>
              <a:rPr kumimoji="0" lang="ja-JP" altLang="en-US"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画像</a:t>
            </a:r>
            <a:r>
              <a:rPr lang="en-US" altLang="ja-JP" sz="1200" b="1" dirty="0">
                <a:solidFill>
                  <a:schemeClr val="bg1">
                    <a:lumMod val="95000"/>
                  </a:schemeClr>
                </a:solidFill>
                <a:latin typeface="メイリオ" panose="020B0604030504040204" pitchFamily="50" charset="-128"/>
                <a:ea typeface="メイリオ" panose="020B0604030504040204" pitchFamily="50" charset="-128"/>
                <a:cs typeface="Segoe UI" panose="020B0502040204020203" pitchFamily="34" charset="0"/>
              </a:rPr>
              <a:t>/ </a:t>
            </a:r>
            <a:r>
              <a:rPr lang="ja-JP" altLang="en-US" sz="1200" b="1" dirty="0">
                <a:solidFill>
                  <a:schemeClr val="bg1">
                    <a:lumMod val="95000"/>
                  </a:schemeClr>
                </a:solidFill>
                <a:latin typeface="メイリオ" panose="020B0604030504040204" pitchFamily="50" charset="-128"/>
                <a:ea typeface="メイリオ" panose="020B0604030504040204" pitchFamily="50" charset="-128"/>
                <a:cs typeface="Segoe UI" panose="020B0502040204020203" pitchFamily="34" charset="0"/>
              </a:rPr>
              <a:t>－</a:t>
            </a:r>
            <a:endParaRPr kumimoji="0" lang="ja-JP" altLang="en-US"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endParaRPr>
          </a:p>
          <a:p>
            <a:pPr algn="ctr" eaLnBrk="1" fontAlgn="auto" hangingPunct="1">
              <a:lnSpc>
                <a:spcPct val="120000"/>
              </a:lnSpc>
              <a:spcBef>
                <a:spcPts val="0"/>
              </a:spcBef>
              <a:spcAft>
                <a:spcPts val="0"/>
              </a:spcAft>
              <a:defRPr/>
            </a:pPr>
            <a:r>
              <a:rPr kumimoji="0" lang="en-US" altLang="ja-JP"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Talk Head View</a:t>
            </a:r>
            <a:r>
              <a:rPr lang="en-US" altLang="ja-JP" sz="1200" b="1" dirty="0">
                <a:solidFill>
                  <a:schemeClr val="bg1">
                    <a:lumMod val="95000"/>
                  </a:schemeClr>
                </a:solidFill>
                <a:latin typeface="メイリオ" panose="020B0604030504040204" pitchFamily="50" charset="-128"/>
                <a:ea typeface="メイリオ" panose="020B0604030504040204" pitchFamily="50" charset="-128"/>
                <a:cs typeface="Segoe UI" panose="020B0502040204020203" pitchFamily="34" charset="0"/>
              </a:rPr>
              <a:t> /</a:t>
            </a:r>
            <a:r>
              <a:rPr kumimoji="0" lang="ja-JP" altLang="en-US"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動画</a:t>
            </a:r>
            <a:r>
              <a:rPr lang="en-US" altLang="ja-JP" sz="1200" b="1" dirty="0">
                <a:solidFill>
                  <a:schemeClr val="bg1">
                    <a:lumMod val="95000"/>
                  </a:schemeClr>
                </a:solidFill>
                <a:latin typeface="メイリオ" panose="020B0604030504040204" pitchFamily="50" charset="-128"/>
                <a:ea typeface="メイリオ" panose="020B0604030504040204" pitchFamily="50" charset="-128"/>
                <a:cs typeface="Segoe UI" panose="020B0502040204020203" pitchFamily="34" charset="0"/>
              </a:rPr>
              <a:t>/ </a:t>
            </a:r>
            <a:r>
              <a:rPr lang="ja-JP" altLang="en-US" sz="1200" b="1" dirty="0">
                <a:solidFill>
                  <a:schemeClr val="bg1">
                    <a:lumMod val="95000"/>
                  </a:schemeClr>
                </a:solidFill>
                <a:latin typeface="メイリオ" panose="020B0604030504040204" pitchFamily="50" charset="-128"/>
                <a:ea typeface="メイリオ" panose="020B0604030504040204" pitchFamily="50" charset="-128"/>
                <a:cs typeface="Segoe UI" panose="020B0502040204020203" pitchFamily="34" charset="0"/>
              </a:rPr>
              <a:t>－</a:t>
            </a:r>
            <a:endParaRPr kumimoji="0" lang="ja-JP" altLang="en-US"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34" name="円/楕円 38">
            <a:extLst>
              <a:ext uri="{FF2B5EF4-FFF2-40B4-BE49-F238E27FC236}">
                <a16:creationId xmlns:a16="http://schemas.microsoft.com/office/drawing/2014/main" id="{A2741724-055F-7185-BB83-81129C13F986}"/>
              </a:ext>
            </a:extLst>
          </p:cNvPr>
          <p:cNvSpPr>
            <a:spLocks noChangeAspect="1"/>
          </p:cNvSpPr>
          <p:nvPr/>
        </p:nvSpPr>
        <p:spPr>
          <a:xfrm>
            <a:off x="1313843" y="903682"/>
            <a:ext cx="504000" cy="504000"/>
          </a:xfrm>
          <a:prstGeom prst="ellipse">
            <a:avLst/>
          </a:prstGeom>
          <a:solidFill>
            <a:srgbClr val="000048"/>
          </a:solidFill>
          <a:ln w="9525" cap="flat" cmpd="sng" algn="ctr">
            <a:noFill/>
            <a:prstDash val="solid"/>
            <a:miter lim="800000"/>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A</a:t>
            </a:r>
            <a:endParaRPr kumimoji="0" lang="ja-JP" altLang="en-US" sz="18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endParaRPr>
          </a:p>
        </p:txBody>
      </p:sp>
      <p:grpSp>
        <p:nvGrpSpPr>
          <p:cNvPr id="48" name="グループ化 47">
            <a:extLst>
              <a:ext uri="{FF2B5EF4-FFF2-40B4-BE49-F238E27FC236}">
                <a16:creationId xmlns:a16="http://schemas.microsoft.com/office/drawing/2014/main" id="{59EC8359-71D8-E4EF-098C-69C7624FEAF7}"/>
              </a:ext>
            </a:extLst>
          </p:cNvPr>
          <p:cNvGrpSpPr/>
          <p:nvPr/>
        </p:nvGrpSpPr>
        <p:grpSpPr>
          <a:xfrm>
            <a:off x="1668966" y="1708647"/>
            <a:ext cx="2476191" cy="3974534"/>
            <a:chOff x="2799266" y="1708647"/>
            <a:chExt cx="2476191" cy="3974534"/>
          </a:xfrm>
        </p:grpSpPr>
        <p:pic>
          <p:nvPicPr>
            <p:cNvPr id="19" name="図 18">
              <a:extLst>
                <a:ext uri="{FF2B5EF4-FFF2-40B4-BE49-F238E27FC236}">
                  <a16:creationId xmlns:a16="http://schemas.microsoft.com/office/drawing/2014/main" id="{CC56B59C-B3BA-6E3A-50F7-3C1144BA56D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258490" y="1709141"/>
              <a:ext cx="1497872" cy="219637"/>
            </a:xfrm>
            <a:prstGeom prst="rect">
              <a:avLst/>
            </a:prstGeom>
          </p:spPr>
        </p:pic>
        <p:pic>
          <p:nvPicPr>
            <p:cNvPr id="37" name="図 36" descr="グラフィカル ユーザー インターフェイス, テキスト, アプリケーション, チャットまたはテキスト メッセージ&#10;&#10;AI 生成コンテンツは誤りを含む可能性があります。">
              <a:extLst>
                <a:ext uri="{FF2B5EF4-FFF2-40B4-BE49-F238E27FC236}">
                  <a16:creationId xmlns:a16="http://schemas.microsoft.com/office/drawing/2014/main" id="{9430B842-E471-771E-F854-BE1BE8B6DA8E}"/>
                </a:ext>
              </a:extLst>
            </p:cNvPr>
            <p:cNvPicPr>
              <a:picLocks noChangeAspect="1"/>
            </p:cNvPicPr>
            <p:nvPr/>
          </p:nvPicPr>
          <p:blipFill>
            <a:blip r:embed="rId6"/>
            <a:srcRect l="1648" t="-2173" r="-1648" b="28271"/>
            <a:stretch>
              <a:fillRect/>
            </a:stretch>
          </p:blipFill>
          <p:spPr>
            <a:xfrm>
              <a:off x="2799266" y="1720736"/>
              <a:ext cx="2476191" cy="3962445"/>
            </a:xfrm>
            <a:prstGeom prst="rect">
              <a:avLst/>
            </a:prstGeom>
          </p:spPr>
        </p:pic>
        <p:pic>
          <p:nvPicPr>
            <p:cNvPr id="38" name="図 37">
              <a:extLst>
                <a:ext uri="{FF2B5EF4-FFF2-40B4-BE49-F238E27FC236}">
                  <a16:creationId xmlns:a16="http://schemas.microsoft.com/office/drawing/2014/main" id="{7234D147-B990-874F-8460-FD8CBF65E48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266319" y="1708647"/>
              <a:ext cx="1497872" cy="219637"/>
            </a:xfrm>
            <a:prstGeom prst="rect">
              <a:avLst/>
            </a:prstGeom>
          </p:spPr>
        </p:pic>
      </p:grpSp>
      <p:grpSp>
        <p:nvGrpSpPr>
          <p:cNvPr id="49" name="グループ化 48">
            <a:extLst>
              <a:ext uri="{FF2B5EF4-FFF2-40B4-BE49-F238E27FC236}">
                <a16:creationId xmlns:a16="http://schemas.microsoft.com/office/drawing/2014/main" id="{01360022-C206-D911-637D-4992BC7FAA39}"/>
              </a:ext>
            </a:extLst>
          </p:cNvPr>
          <p:cNvGrpSpPr/>
          <p:nvPr/>
        </p:nvGrpSpPr>
        <p:grpSpPr>
          <a:xfrm>
            <a:off x="4711613" y="1561268"/>
            <a:ext cx="2936185" cy="4139058"/>
            <a:chOff x="5841913" y="1561268"/>
            <a:chExt cx="2936185" cy="4139058"/>
          </a:xfrm>
        </p:grpSpPr>
        <p:pic>
          <p:nvPicPr>
            <p:cNvPr id="22" name="図 21">
              <a:extLst>
                <a:ext uri="{FF2B5EF4-FFF2-40B4-BE49-F238E27FC236}">
                  <a16:creationId xmlns:a16="http://schemas.microsoft.com/office/drawing/2014/main" id="{E6CBE171-48D1-2409-827B-5D35A3CAB62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 b="37106"/>
            <a:stretch/>
          </p:blipFill>
          <p:spPr>
            <a:xfrm>
              <a:off x="5841913" y="1561268"/>
              <a:ext cx="2936185" cy="4128843"/>
            </a:xfrm>
            <a:prstGeom prst="rect">
              <a:avLst/>
            </a:prstGeom>
          </p:spPr>
        </p:pic>
        <p:pic>
          <p:nvPicPr>
            <p:cNvPr id="26" name="図 25">
              <a:extLst>
                <a:ext uri="{FF2B5EF4-FFF2-40B4-BE49-F238E27FC236}">
                  <a16:creationId xmlns:a16="http://schemas.microsoft.com/office/drawing/2014/main" id="{FAD289A5-6295-D7B0-A7AA-0B216B07FB66}"/>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545411" y="1716071"/>
              <a:ext cx="1497872" cy="219637"/>
            </a:xfrm>
            <a:prstGeom prst="rect">
              <a:avLst/>
            </a:prstGeom>
          </p:spPr>
        </p:pic>
        <p:pic>
          <p:nvPicPr>
            <p:cNvPr id="40" name="図 39" descr="グラフィカル ユーザー インターフェイス, テキスト, アプリケーション, チャットまたはテキスト メッセージ&#10;&#10;AI 生成コンテンツは誤りを含む可能性があります。">
              <a:extLst>
                <a:ext uri="{FF2B5EF4-FFF2-40B4-BE49-F238E27FC236}">
                  <a16:creationId xmlns:a16="http://schemas.microsoft.com/office/drawing/2014/main" id="{96BF5230-3493-F3F4-D19A-D08A8E7DBE1B}"/>
                </a:ext>
              </a:extLst>
            </p:cNvPr>
            <p:cNvPicPr>
              <a:picLocks noChangeAspect="1"/>
            </p:cNvPicPr>
            <p:nvPr/>
          </p:nvPicPr>
          <p:blipFill>
            <a:blip r:embed="rId7"/>
            <a:srcRect b="28690"/>
            <a:stretch>
              <a:fillRect/>
            </a:stretch>
          </p:blipFill>
          <p:spPr>
            <a:xfrm>
              <a:off x="6074544" y="1876411"/>
              <a:ext cx="2476482" cy="3823915"/>
            </a:xfrm>
            <a:prstGeom prst="rect">
              <a:avLst/>
            </a:prstGeom>
          </p:spPr>
        </p:pic>
        <p:pic>
          <p:nvPicPr>
            <p:cNvPr id="41" name="図 40">
              <a:extLst>
                <a:ext uri="{FF2B5EF4-FFF2-40B4-BE49-F238E27FC236}">
                  <a16:creationId xmlns:a16="http://schemas.microsoft.com/office/drawing/2014/main" id="{CB5A9A4C-A9D9-977E-C611-7A194BC89BB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561069" y="1734418"/>
              <a:ext cx="1497872" cy="219637"/>
            </a:xfrm>
            <a:prstGeom prst="rect">
              <a:avLst/>
            </a:prstGeom>
          </p:spPr>
        </p:pic>
      </p:grpSp>
      <p:grpSp>
        <p:nvGrpSpPr>
          <p:cNvPr id="50" name="グループ化 49">
            <a:extLst>
              <a:ext uri="{FF2B5EF4-FFF2-40B4-BE49-F238E27FC236}">
                <a16:creationId xmlns:a16="http://schemas.microsoft.com/office/drawing/2014/main" id="{10E5F7A9-259A-5351-A9EC-553E8960AA74}"/>
              </a:ext>
            </a:extLst>
          </p:cNvPr>
          <p:cNvGrpSpPr/>
          <p:nvPr/>
        </p:nvGrpSpPr>
        <p:grpSpPr>
          <a:xfrm>
            <a:off x="7881174" y="1554338"/>
            <a:ext cx="2936185" cy="4136463"/>
            <a:chOff x="9011474" y="1554338"/>
            <a:chExt cx="2936185" cy="4136463"/>
          </a:xfrm>
        </p:grpSpPr>
        <p:pic>
          <p:nvPicPr>
            <p:cNvPr id="28" name="図 27">
              <a:extLst>
                <a:ext uri="{FF2B5EF4-FFF2-40B4-BE49-F238E27FC236}">
                  <a16:creationId xmlns:a16="http://schemas.microsoft.com/office/drawing/2014/main" id="{89C3831B-DE43-3FDE-C765-06BA85ED82DE}"/>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 b="37106"/>
            <a:stretch/>
          </p:blipFill>
          <p:spPr>
            <a:xfrm>
              <a:off x="9011474" y="1554338"/>
              <a:ext cx="2936185" cy="4128843"/>
            </a:xfrm>
            <a:prstGeom prst="rect">
              <a:avLst/>
            </a:prstGeom>
          </p:spPr>
        </p:pic>
        <p:pic>
          <p:nvPicPr>
            <p:cNvPr id="30" name="図 29">
              <a:extLst>
                <a:ext uri="{FF2B5EF4-FFF2-40B4-BE49-F238E27FC236}">
                  <a16:creationId xmlns:a16="http://schemas.microsoft.com/office/drawing/2014/main" id="{32421A7A-AD8F-6BCE-F317-8AEBD45BFCD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714972" y="1709141"/>
              <a:ext cx="1497872" cy="219637"/>
            </a:xfrm>
            <a:prstGeom prst="rect">
              <a:avLst/>
            </a:prstGeom>
          </p:spPr>
        </p:pic>
        <p:pic>
          <p:nvPicPr>
            <p:cNvPr id="43" name="図 42" descr="グラフィカル ユーザー インターフェイス, テキスト, アプリケーション, チャットまたはテキスト メッセージ&#10;&#10;AI 生成コンテンツは誤りを含む可能性があります。">
              <a:extLst>
                <a:ext uri="{FF2B5EF4-FFF2-40B4-BE49-F238E27FC236}">
                  <a16:creationId xmlns:a16="http://schemas.microsoft.com/office/drawing/2014/main" id="{A55867ED-783D-5B28-719F-C4F757E7538E}"/>
                </a:ext>
              </a:extLst>
            </p:cNvPr>
            <p:cNvPicPr>
              <a:picLocks noChangeAspect="1"/>
            </p:cNvPicPr>
            <p:nvPr/>
          </p:nvPicPr>
          <p:blipFill>
            <a:blip r:embed="rId8"/>
            <a:srcRect b="30733"/>
            <a:stretch>
              <a:fillRect/>
            </a:stretch>
          </p:blipFill>
          <p:spPr>
            <a:xfrm>
              <a:off x="9220905" y="1904985"/>
              <a:ext cx="2524106" cy="3785816"/>
            </a:xfrm>
            <a:prstGeom prst="rect">
              <a:avLst/>
            </a:prstGeom>
          </p:spPr>
        </p:pic>
        <p:pic>
          <p:nvPicPr>
            <p:cNvPr id="44" name="図 43">
              <a:extLst>
                <a:ext uri="{FF2B5EF4-FFF2-40B4-BE49-F238E27FC236}">
                  <a16:creationId xmlns:a16="http://schemas.microsoft.com/office/drawing/2014/main" id="{9D483CD5-3B1D-6AD4-B354-3BB57479B30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730630" y="1726813"/>
              <a:ext cx="1497872" cy="219637"/>
            </a:xfrm>
            <a:prstGeom prst="rect">
              <a:avLst/>
            </a:prstGeom>
          </p:spPr>
        </p:pic>
      </p:grpSp>
      <p:sp>
        <p:nvSpPr>
          <p:cNvPr id="45" name="テキスト ボックス 44">
            <a:extLst>
              <a:ext uri="{FF2B5EF4-FFF2-40B4-BE49-F238E27FC236}">
                <a16:creationId xmlns:a16="http://schemas.microsoft.com/office/drawing/2014/main" id="{136EE752-4956-469C-25FE-7C93C76E37D1}"/>
              </a:ext>
            </a:extLst>
          </p:cNvPr>
          <p:cNvSpPr txBox="1"/>
          <p:nvPr/>
        </p:nvSpPr>
        <p:spPr>
          <a:xfrm>
            <a:off x="2195453" y="5688295"/>
            <a:ext cx="1363345" cy="230832"/>
          </a:xfrm>
          <a:prstGeom prst="rect">
            <a:avLst/>
          </a:prstGeom>
          <a:noFill/>
        </p:spPr>
        <p:txBody>
          <a:bodyPr wrap="square" rtlCol="0">
            <a:spAutoFit/>
          </a:bodyPr>
          <a:lstStyle/>
          <a:p>
            <a:pPr algn="ctr"/>
            <a:r>
              <a:rPr kumimoji="0" lang="en-US" altLang="ja-JP" sz="900" kern="0" dirty="0">
                <a:solidFill>
                  <a:srgbClr val="0D0D0D"/>
                </a:solidFill>
                <a:latin typeface="Meiryo"/>
                <a:ea typeface="Meiryo"/>
              </a:rPr>
              <a:t>※</a:t>
            </a:r>
            <a:r>
              <a:rPr kumimoji="0" lang="ja-JP" altLang="en-US" sz="900" kern="0" dirty="0">
                <a:solidFill>
                  <a:srgbClr val="0D0D0D"/>
                </a:solidFill>
                <a:latin typeface="Meiryo"/>
                <a:ea typeface="Meiryo"/>
              </a:rPr>
              <a:t>画像</a:t>
            </a:r>
          </a:p>
        </p:txBody>
      </p:sp>
      <p:sp>
        <p:nvSpPr>
          <p:cNvPr id="46" name="テキスト ボックス 45">
            <a:extLst>
              <a:ext uri="{FF2B5EF4-FFF2-40B4-BE49-F238E27FC236}">
                <a16:creationId xmlns:a16="http://schemas.microsoft.com/office/drawing/2014/main" id="{D700A611-4394-B513-4C2E-B74BB123237B}"/>
              </a:ext>
            </a:extLst>
          </p:cNvPr>
          <p:cNvSpPr txBox="1"/>
          <p:nvPr/>
        </p:nvSpPr>
        <p:spPr>
          <a:xfrm>
            <a:off x="5582916" y="5693209"/>
            <a:ext cx="1363345" cy="369332"/>
          </a:xfrm>
          <a:prstGeom prst="rect">
            <a:avLst/>
          </a:prstGeom>
          <a:noFill/>
        </p:spPr>
        <p:txBody>
          <a:bodyPr wrap="square" rtlCol="0">
            <a:spAutoFit/>
          </a:bodyPr>
          <a:lstStyle/>
          <a:p>
            <a:pPr algn="ctr"/>
            <a:r>
              <a:rPr kumimoji="0" lang="en-US" altLang="ja-JP" sz="900" kern="0" dirty="0">
                <a:solidFill>
                  <a:srgbClr val="0D0D0D"/>
                </a:solidFill>
                <a:latin typeface="Meiryo"/>
                <a:ea typeface="Meiryo"/>
              </a:rPr>
              <a:t>※</a:t>
            </a:r>
            <a:r>
              <a:rPr kumimoji="0" lang="ja-JP" altLang="en-US" sz="900" kern="0" dirty="0">
                <a:solidFill>
                  <a:srgbClr val="0D0D0D"/>
                </a:solidFill>
                <a:latin typeface="Meiryo"/>
                <a:ea typeface="Meiryo"/>
              </a:rPr>
              <a:t>動画</a:t>
            </a:r>
            <a:endParaRPr kumimoji="0" lang="en-US" altLang="ja-JP" sz="900" kern="0" dirty="0">
              <a:solidFill>
                <a:srgbClr val="0D0D0D"/>
              </a:solidFill>
              <a:latin typeface="Meiryo"/>
              <a:ea typeface="Meiryo"/>
            </a:endParaRPr>
          </a:p>
          <a:p>
            <a:pPr algn="ctr"/>
            <a:r>
              <a:rPr kumimoji="0" lang="en-US" altLang="ja-JP" sz="900" kern="0" dirty="0">
                <a:solidFill>
                  <a:srgbClr val="0D0D0D"/>
                </a:solidFill>
                <a:latin typeface="Meiryo"/>
                <a:ea typeface="Meiryo"/>
              </a:rPr>
              <a:t>Expand</a:t>
            </a:r>
            <a:r>
              <a:rPr kumimoji="0" lang="ja-JP" altLang="en-US" sz="900" kern="0" dirty="0">
                <a:solidFill>
                  <a:srgbClr val="0D0D0D"/>
                </a:solidFill>
                <a:latin typeface="Meiryo"/>
                <a:ea typeface="Meiryo"/>
              </a:rPr>
              <a:t>前</a:t>
            </a:r>
            <a:endParaRPr kumimoji="0" lang="ja-JP" altLang="en-US" sz="800" kern="0" dirty="0">
              <a:solidFill>
                <a:srgbClr val="0D0D0D"/>
              </a:solidFill>
              <a:latin typeface="Meiryo"/>
              <a:ea typeface="Meiryo"/>
            </a:endParaRPr>
          </a:p>
        </p:txBody>
      </p:sp>
      <p:sp>
        <p:nvSpPr>
          <p:cNvPr id="47" name="テキスト ボックス 46">
            <a:extLst>
              <a:ext uri="{FF2B5EF4-FFF2-40B4-BE49-F238E27FC236}">
                <a16:creationId xmlns:a16="http://schemas.microsoft.com/office/drawing/2014/main" id="{3EF57BF4-92FB-BE97-3F3A-D3D5C910A73C}"/>
              </a:ext>
            </a:extLst>
          </p:cNvPr>
          <p:cNvSpPr txBox="1"/>
          <p:nvPr/>
        </p:nvSpPr>
        <p:spPr>
          <a:xfrm>
            <a:off x="8701135" y="5616979"/>
            <a:ext cx="1363345" cy="369332"/>
          </a:xfrm>
          <a:prstGeom prst="rect">
            <a:avLst/>
          </a:prstGeom>
          <a:noFill/>
        </p:spPr>
        <p:txBody>
          <a:bodyPr wrap="square" rtlCol="0">
            <a:spAutoFit/>
          </a:bodyPr>
          <a:lstStyle/>
          <a:p>
            <a:pPr algn="ctr"/>
            <a:r>
              <a:rPr kumimoji="0" lang="en-US" altLang="ja-JP" sz="900" kern="0" dirty="0">
                <a:solidFill>
                  <a:srgbClr val="0D0D0D"/>
                </a:solidFill>
                <a:latin typeface="Meiryo"/>
                <a:ea typeface="Meiryo"/>
              </a:rPr>
              <a:t>※</a:t>
            </a:r>
            <a:r>
              <a:rPr kumimoji="0" lang="ja-JP" altLang="en-US" sz="900" kern="0" dirty="0">
                <a:solidFill>
                  <a:srgbClr val="0D0D0D"/>
                </a:solidFill>
                <a:latin typeface="Meiryo"/>
                <a:ea typeface="Meiryo"/>
              </a:rPr>
              <a:t>動画</a:t>
            </a:r>
            <a:endParaRPr kumimoji="0" lang="en-US" altLang="ja-JP" sz="900" kern="0" dirty="0">
              <a:solidFill>
                <a:srgbClr val="0D0D0D"/>
              </a:solidFill>
              <a:latin typeface="Meiryo"/>
              <a:ea typeface="Meiryo"/>
            </a:endParaRPr>
          </a:p>
          <a:p>
            <a:pPr algn="ctr"/>
            <a:r>
              <a:rPr kumimoji="0" lang="en-US" altLang="ja-JP" sz="900" kern="0" dirty="0">
                <a:solidFill>
                  <a:srgbClr val="0D0D0D"/>
                </a:solidFill>
                <a:latin typeface="Meiryo"/>
                <a:ea typeface="Meiryo"/>
              </a:rPr>
              <a:t>Expand</a:t>
            </a:r>
            <a:r>
              <a:rPr kumimoji="0" lang="ja-JP" altLang="en-US" sz="900" kern="0" dirty="0">
                <a:solidFill>
                  <a:srgbClr val="0D0D0D"/>
                </a:solidFill>
                <a:latin typeface="Meiryo"/>
                <a:ea typeface="Meiryo"/>
              </a:rPr>
              <a:t>後</a:t>
            </a:r>
          </a:p>
        </p:txBody>
      </p:sp>
    </p:spTree>
    <p:extLst>
      <p:ext uri="{BB962C8B-B14F-4D97-AF65-F5344CB8AC3E}">
        <p14:creationId xmlns:p14="http://schemas.microsoft.com/office/powerpoint/2010/main" val="330285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B693B-8ED3-DE4B-A1B6-AD34D3E2183C}"/>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9C1A1EEC-5C70-78B9-67DB-EE855516FBA0}"/>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F185ACA2-1F69-0599-D838-50C47273AC3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graphicFrame>
        <p:nvGraphicFramePr>
          <p:cNvPr id="2" name="表 1">
            <a:extLst>
              <a:ext uri="{FF2B5EF4-FFF2-40B4-BE49-F238E27FC236}">
                <a16:creationId xmlns:a16="http://schemas.microsoft.com/office/drawing/2014/main" id="{19C413A8-EADC-6F2C-403A-85AC1AF5A083}"/>
              </a:ext>
            </a:extLst>
          </p:cNvPr>
          <p:cNvGraphicFramePr>
            <a:graphicFrameLocks noGrp="1"/>
          </p:cNvGraphicFramePr>
          <p:nvPr>
            <p:extLst>
              <p:ext uri="{D42A27DB-BD31-4B8C-83A1-F6EECF244321}">
                <p14:modId xmlns:p14="http://schemas.microsoft.com/office/powerpoint/2010/main" val="989293186"/>
              </p:ext>
            </p:extLst>
          </p:nvPr>
        </p:nvGraphicFramePr>
        <p:xfrm>
          <a:off x="365760" y="993777"/>
          <a:ext cx="11484863" cy="4827159"/>
        </p:xfrm>
        <a:graphic>
          <a:graphicData uri="http://schemas.openxmlformats.org/drawingml/2006/table">
            <a:tbl>
              <a:tblPr firstCol="1" bandRow="1"/>
              <a:tblGrid>
                <a:gridCol w="2930869">
                  <a:extLst>
                    <a:ext uri="{9D8B030D-6E8A-4147-A177-3AD203B41FA5}">
                      <a16:colId xmlns:a16="http://schemas.microsoft.com/office/drawing/2014/main" val="792911817"/>
                    </a:ext>
                  </a:extLst>
                </a:gridCol>
                <a:gridCol w="1314007">
                  <a:extLst>
                    <a:ext uri="{9D8B030D-6E8A-4147-A177-3AD203B41FA5}">
                      <a16:colId xmlns:a16="http://schemas.microsoft.com/office/drawing/2014/main" val="1525620392"/>
                    </a:ext>
                  </a:extLst>
                </a:gridCol>
                <a:gridCol w="2655506">
                  <a:extLst>
                    <a:ext uri="{9D8B030D-6E8A-4147-A177-3AD203B41FA5}">
                      <a16:colId xmlns:a16="http://schemas.microsoft.com/office/drawing/2014/main" val="3835180974"/>
                    </a:ext>
                  </a:extLst>
                </a:gridCol>
                <a:gridCol w="1464934">
                  <a:extLst>
                    <a:ext uri="{9D8B030D-6E8A-4147-A177-3AD203B41FA5}">
                      <a16:colId xmlns:a16="http://schemas.microsoft.com/office/drawing/2014/main" val="3615895197"/>
                    </a:ext>
                  </a:extLst>
                </a:gridCol>
                <a:gridCol w="3119547">
                  <a:extLst>
                    <a:ext uri="{9D8B030D-6E8A-4147-A177-3AD203B41FA5}">
                      <a16:colId xmlns:a16="http://schemas.microsoft.com/office/drawing/2014/main" val="360912566"/>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LINE Talk Head View 1Day</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（オールリーチ）</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LINE Talk Head View 1Day</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（オールリーチ）（性別）</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メイリオ" panose="020B0604030504040204" pitchFamily="50" charset="-128"/>
                          <a:ea typeface="メイリオ" panose="020B0604030504040204" pitchFamily="50" charset="-128"/>
                        </a:rPr>
                        <a:t>新規</a:t>
                      </a:r>
                    </a:p>
                  </a:txBody>
                  <a:tcPr marT="36000" marB="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1000013001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メイリオ" panose="020B0604030504040204" pitchFamily="50" charset="-128"/>
                          <a:ea typeface="メイリオ" panose="020B0604030504040204" pitchFamily="50" charset="-128"/>
                        </a:rPr>
                        <a:t>新規</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1000013002</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kern="1200" dirty="0">
                          <a:solidFill>
                            <a:srgbClr val="0D0D0D"/>
                          </a:solidFill>
                          <a:latin typeface="メイリオ" panose="020B0604030504040204" pitchFamily="50" charset="-128"/>
                          <a:ea typeface="メイリオ" panose="020B0604030504040204" pitchFamily="50" charset="-128"/>
                          <a:cs typeface="+mn-cs"/>
                        </a:rPr>
                        <a:t>2026</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年</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月</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8</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日</a:t>
                      </a:r>
                      <a:r>
                        <a:rPr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lang="ja-JP" altLang="en-US" sz="1050" kern="1200" dirty="0">
                          <a:solidFill>
                            <a:srgbClr val="0D0D0D"/>
                          </a:solidFill>
                          <a:latin typeface="メイリオ" panose="020B0604030504040204" pitchFamily="50" charset="-128"/>
                          <a:ea typeface="メイリオ" panose="020B0604030504040204" pitchFamily="50" charset="-128"/>
                          <a:cs typeface="+mn-cs"/>
                        </a:rPr>
                        <a:t>木</a:t>
                      </a:r>
                      <a:r>
                        <a:rPr lang="en-US" altLang="ja-JP" sz="1050"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050" kern="1200" dirty="0">
                        <a:solidFill>
                          <a:srgbClr val="0D0D0D"/>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広告タイプ</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メインメディアの形式</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Talk Head View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画像</a:t>
                      </a: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p>
                    <a:p>
                      <a:pPr algn="ct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Talk Head View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動画</a:t>
                      </a: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p>
                      <a:pPr algn="ctr"/>
                      <a:r>
                        <a:rPr kumimoji="1" lang="ja-JP" altLang="en-US" sz="900" b="0" kern="1200" dirty="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dirty="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dirty="0">
                          <a:solidFill>
                            <a:schemeClr val="bg1"/>
                          </a:solidFill>
                          <a:latin typeface="Meiryo"/>
                          <a:ea typeface="Meiryo"/>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p>
                      <a:pPr algn="ct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スマートフォン（アプリ）</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LINE Talk Head View</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latin typeface="メイリオ" panose="020B0604030504040204" pitchFamily="50" charset="-128"/>
                          <a:ea typeface="メイリオ" panose="020B0604030504040204" pitchFamily="50" charset="-128"/>
                        </a:rPr>
                        <a:t>LINE</a:t>
                      </a:r>
                      <a:r>
                        <a:rPr lang="ja-JP" altLang="en-US" sz="1050" dirty="0">
                          <a:latin typeface="メイリオ" panose="020B0604030504040204" pitchFamily="50" charset="-128"/>
                          <a:ea typeface="メイリオ" panose="020B0604030504040204" pitchFamily="50" charset="-128"/>
                        </a:rPr>
                        <a:t>トーク面のファーストビュー</a:t>
                      </a:r>
                      <a:endPar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a:lnSpc>
                          <a:spcPct val="100000"/>
                        </a:lnSpc>
                        <a:spcBef>
                          <a:spcPts val="0"/>
                        </a:spcBef>
                        <a:spcAft>
                          <a:spcPts val="0"/>
                        </a:spcAft>
                        <a:buNone/>
                      </a:pP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2026</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4</a:t>
                      </a:r>
                      <a:r>
                        <a:rPr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1</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a:t>
                      </a:r>
                      <a:r>
                        <a:rPr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（水）</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　</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2026</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9</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30</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水</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日間</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枠購入型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40,000,000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円　</a:t>
                      </a:r>
                      <a:r>
                        <a:rPr kumimoji="1" lang="en-US" altLang="ja-JP" sz="1050" b="0" i="0" kern="1200" dirty="0">
                          <a:solidFill>
                            <a:srgbClr val="002AFF"/>
                          </a:solidFill>
                          <a:latin typeface="メイリオ" panose="020B0604030504040204" pitchFamily="50" charset="-128"/>
                          <a:ea typeface="メイリオ" panose="020B0604030504040204" pitchFamily="50"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25,000,000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円　</a:t>
                      </a:r>
                      <a:r>
                        <a:rPr kumimoji="1" lang="en-US" altLang="ja-JP" sz="1050" b="0" i="0" kern="1200" dirty="0">
                          <a:solidFill>
                            <a:srgbClr val="002AFF"/>
                          </a:solidFill>
                          <a:latin typeface="メイリオ" panose="020B0604030504040204" pitchFamily="50" charset="-128"/>
                          <a:ea typeface="メイリオ" panose="020B0604030504040204" pitchFamily="50" charset="-128"/>
                          <a:cs typeface="+mn-cs"/>
                        </a:rPr>
                        <a:t>※2</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基本料金（</a:t>
                      </a:r>
                      <a:r>
                        <a:rPr kumimoji="1" lang="en-US" altLang="ja-JP" sz="900" b="0" kern="1200" dirty="0" err="1">
                          <a:solidFill>
                            <a:schemeClr val="bg1"/>
                          </a:solidFill>
                          <a:latin typeface="Meiryo"/>
                          <a:ea typeface="Meiryo"/>
                          <a:cs typeface="+mn-cs"/>
                        </a:rPr>
                        <a:t>vCPM</a:t>
                      </a:r>
                      <a:r>
                        <a:rPr kumimoji="1" lang="ja-JP" altLang="en-US" sz="900" b="0" kern="1200" dirty="0">
                          <a:solidFill>
                            <a:schemeClr val="bg1"/>
                          </a:solidFill>
                          <a:latin typeface="Meiryo"/>
                          <a:ea typeface="Meiryo"/>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dirty="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60,000,000vimps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メイリオ" panose="020B0604030504040204" pitchFamily="50" charset="-128"/>
                          <a:ea typeface="メイリオ" panose="020B0604030504040204" pitchFamily="50" charset="-128"/>
                        </a:rPr>
                        <a:t>男性：</a:t>
                      </a:r>
                      <a:r>
                        <a:rPr kumimoji="1" lang="en-US" altLang="ja-JP" sz="1050" b="0" i="0" dirty="0">
                          <a:solidFill>
                            <a:srgbClr val="0D0D0D"/>
                          </a:solidFill>
                          <a:latin typeface="メイリオ" panose="020B0604030504040204" pitchFamily="50" charset="-128"/>
                          <a:ea typeface="メイリオ" panose="020B0604030504040204" pitchFamily="50" charset="-128"/>
                        </a:rPr>
                        <a:t>28,000,000vimps</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メイリオ" panose="020B0604030504040204" pitchFamily="50" charset="-128"/>
                          <a:ea typeface="メイリオ" panose="020B0604030504040204" pitchFamily="50" charset="-128"/>
                        </a:rPr>
                        <a:t>女性：</a:t>
                      </a:r>
                      <a:r>
                        <a:rPr kumimoji="1" lang="en-US" altLang="ja-JP" sz="1050" b="0" i="0" dirty="0">
                          <a:solidFill>
                            <a:srgbClr val="0D0D0D"/>
                          </a:solidFill>
                          <a:latin typeface="メイリオ" panose="020B0604030504040204" pitchFamily="50" charset="-128"/>
                          <a:ea typeface="メイリオ" panose="020B0604030504040204" pitchFamily="50" charset="-128"/>
                        </a:rPr>
                        <a:t>31,000,000vimps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3" name="円/楕円 15">
            <a:extLst>
              <a:ext uri="{FF2B5EF4-FFF2-40B4-BE49-F238E27FC236}">
                <a16:creationId xmlns:a16="http://schemas.microsoft.com/office/drawing/2014/main" id="{770ECC5D-716C-83F3-FB21-6A6A0ED74F11}"/>
              </a:ext>
            </a:extLst>
          </p:cNvPr>
          <p:cNvSpPr>
            <a:spLocks noChangeAspect="1"/>
          </p:cNvSpPr>
          <p:nvPr/>
        </p:nvSpPr>
        <p:spPr>
          <a:xfrm>
            <a:off x="8502282" y="2486209"/>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6" name="正方形/長方形 5">
            <a:extLst>
              <a:ext uri="{FF2B5EF4-FFF2-40B4-BE49-F238E27FC236}">
                <a16:creationId xmlns:a16="http://schemas.microsoft.com/office/drawing/2014/main" id="{EC7D5C81-9B2B-9146-4214-6907E4006570}"/>
              </a:ext>
            </a:extLst>
          </p:cNvPr>
          <p:cNvSpPr/>
          <p:nvPr/>
        </p:nvSpPr>
        <p:spPr>
          <a:xfrm>
            <a:off x="434975" y="5873818"/>
            <a:ext cx="9820652" cy="461665"/>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dirty="0">
                <a:ln>
                  <a:noFill/>
                </a:ln>
                <a:solidFill>
                  <a:srgbClr val="0D0D0D"/>
                </a:solidFill>
                <a:effectLst/>
                <a:uLnTx/>
                <a:uFillTx/>
                <a:latin typeface="Meiryo"/>
                <a:ea typeface="Meiryo"/>
              </a:rPr>
              <a:t>※SP</a:t>
            </a:r>
            <a:r>
              <a:rPr lang="ja-JP" altLang="en-US" sz="800" b="0" i="0" u="none" strike="noStrike" kern="0" cap="none" spc="0" normalizeH="0" baseline="0" noProof="0" dirty="0">
                <a:ln>
                  <a:noFill/>
                </a:ln>
                <a:solidFill>
                  <a:srgbClr val="0D0D0D"/>
                </a:solidFill>
                <a:effectLst/>
                <a:uLnTx/>
                <a:uFillTx/>
                <a:latin typeface="Meiryo"/>
                <a:ea typeface="Meiryo"/>
              </a:rPr>
              <a:t>はスマートフォン、</a:t>
            </a:r>
            <a:r>
              <a:rPr lang="en-US" altLang="ja-JP" sz="800" b="0" i="0" u="none" strike="noStrike" kern="0" cap="none" spc="0" normalizeH="0" baseline="0" noProof="0" dirty="0">
                <a:ln>
                  <a:noFill/>
                </a:ln>
                <a:solidFill>
                  <a:srgbClr val="0D0D0D"/>
                </a:solidFill>
                <a:effectLst/>
                <a:uLnTx/>
                <a:uFillTx/>
                <a:latin typeface="Meiryo"/>
                <a:ea typeface="Meiryo"/>
              </a:rPr>
              <a:t>PC</a:t>
            </a:r>
            <a:r>
              <a:rPr lang="ja-JP" altLang="en-US" sz="800" b="0" i="0" u="none" strike="noStrike" kern="0" cap="none" spc="0" normalizeH="0" baseline="0" noProof="0" dirty="0">
                <a:ln>
                  <a:noFill/>
                </a:ln>
                <a:solidFill>
                  <a:srgbClr val="0D0D0D"/>
                </a:solidFill>
                <a:effectLst/>
                <a:uLnTx/>
                <a:uFillTx/>
                <a:latin typeface="Meiryo"/>
                <a:ea typeface="Meiryo"/>
              </a:rPr>
              <a:t>はパソコン、</a:t>
            </a:r>
            <a:r>
              <a:rPr lang="en-US" altLang="ja-JP" sz="800" b="0" i="0" u="none" strike="noStrike" kern="0" cap="none" spc="0" normalizeH="0" baseline="0" noProof="0" dirty="0">
                <a:ln>
                  <a:noFill/>
                </a:ln>
                <a:solidFill>
                  <a:srgbClr val="0D0D0D"/>
                </a:solidFill>
                <a:effectLst/>
                <a:uLnTx/>
                <a:uFillTx/>
                <a:latin typeface="Meiryo"/>
                <a:ea typeface="Meiryo"/>
              </a:rPr>
              <a:t>MD</a:t>
            </a:r>
            <a:r>
              <a:rPr lang="ja-JP" altLang="en-US" sz="800" b="0" i="0" u="none" strike="noStrike" kern="0" cap="none" spc="0" normalizeH="0" baseline="0" noProof="0" dirty="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dirty="0">
                <a:ln>
                  <a:noFill/>
                </a:ln>
                <a:solidFill>
                  <a:srgbClr val="0D0D0D"/>
                </a:solidFill>
                <a:effectLst/>
                <a:uLnTx/>
                <a:uFillTx/>
                <a:latin typeface="Meiryo"/>
                <a:ea typeface="Meiryo"/>
              </a:rPr>
              <a:t>※</a:t>
            </a:r>
            <a:r>
              <a:rPr lang="en-US" altLang="ja-JP" sz="800" b="0" i="0" u="none" strike="noStrike" kern="0" cap="none" spc="0" normalizeH="0" baseline="0" noProof="0" dirty="0" err="1">
                <a:ln>
                  <a:noFill/>
                </a:ln>
                <a:solidFill>
                  <a:srgbClr val="0D0D0D"/>
                </a:solidFill>
                <a:effectLst/>
                <a:uLnTx/>
                <a:uFillTx/>
                <a:latin typeface="Meiryo"/>
                <a:ea typeface="Meiryo"/>
              </a:rPr>
              <a:t>vCPM</a:t>
            </a:r>
            <a:r>
              <a:rPr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a:t>
            </a:r>
            <a:r>
              <a:rPr lang="en-US" altLang="ja-JP" sz="800" b="0" i="0" u="none" strike="noStrike" kern="0" cap="none" spc="0" normalizeH="0" baseline="0" noProof="0" dirty="0">
                <a:ln>
                  <a:noFill/>
                </a:ln>
                <a:solidFill>
                  <a:srgbClr val="0D0D0D"/>
                </a:solidFill>
                <a:effectLst/>
                <a:uLnTx/>
                <a:uFillTx/>
                <a:latin typeface="Meiryo"/>
                <a:ea typeface="Meiryo"/>
              </a:rPr>
              <a:t>1,000</a:t>
            </a:r>
            <a:r>
              <a:rPr lang="ja-JP" altLang="en-US" sz="800" b="0" i="0" u="none" strike="noStrike" kern="0" cap="none" spc="0" normalizeH="0" baseline="0" noProof="0" dirty="0">
                <a:ln>
                  <a:noFill/>
                </a:ln>
                <a:solidFill>
                  <a:srgbClr val="0D0D0D"/>
                </a:solidFill>
                <a:effectLst/>
                <a:uLnTx/>
                <a:uFillTx/>
                <a:latin typeface="Meiryo"/>
                <a:ea typeface="Meiryo"/>
              </a:rPr>
              <a:t>回あたりにかかる見込み広告費用です。 </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dirty="0">
                <a:ln>
                  <a:noFill/>
                </a:ln>
                <a:solidFill>
                  <a:srgbClr val="0D0D0D"/>
                </a:solidFill>
                <a:effectLst/>
                <a:uLnTx/>
                <a:uFillTx/>
                <a:latin typeface="Meiryo"/>
                <a:ea typeface="Meiryo"/>
              </a:rPr>
              <a:t>※</a:t>
            </a:r>
            <a:r>
              <a:rPr lang="en-US" altLang="ja-JP" sz="800" b="0" i="0" u="none" strike="noStrike" kern="0" cap="none" spc="0" normalizeH="0" baseline="0" noProof="0" dirty="0" err="1">
                <a:ln>
                  <a:noFill/>
                </a:ln>
                <a:solidFill>
                  <a:srgbClr val="0D0D0D"/>
                </a:solidFill>
                <a:effectLst/>
                <a:uLnTx/>
                <a:uFillTx/>
                <a:latin typeface="Meiryo"/>
                <a:ea typeface="Meiryo"/>
              </a:rPr>
              <a:t>vimps</a:t>
            </a:r>
            <a:r>
              <a:rPr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はビューアブルインプレッションの略称です。</a:t>
            </a:r>
          </a:p>
        </p:txBody>
      </p:sp>
      <p:sp>
        <p:nvSpPr>
          <p:cNvPr id="9" name="角丸四角形 3">
            <a:extLst>
              <a:ext uri="{FF2B5EF4-FFF2-40B4-BE49-F238E27FC236}">
                <a16:creationId xmlns:a16="http://schemas.microsoft.com/office/drawing/2014/main" id="{A3C85714-1249-F83F-B14A-026638F01BDE}"/>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12" name="テキスト プレースホルダー 35">
            <a:extLst>
              <a:ext uri="{FF2B5EF4-FFF2-40B4-BE49-F238E27FC236}">
                <a16:creationId xmlns:a16="http://schemas.microsoft.com/office/drawing/2014/main" id="{79ABF871-21DD-0DAC-F986-9DDAE50AF50F}"/>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LINE Talk Head View</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endParaRPr lang="ja-JP" altLang="en-US" sz="2000" dirty="0">
              <a:solidFill>
                <a:srgbClr val="000048"/>
              </a:solidFill>
              <a:highlight>
                <a:srgbClr val="AAAAAF"/>
              </a:highlight>
              <a:latin typeface="Meiryo" panose="020B0604030504040204" pitchFamily="50" charset="-128"/>
              <a:ea typeface="Meiryo" panose="020B0604030504040204" pitchFamily="50" charset="-128"/>
            </a:endParaRPr>
          </a:p>
        </p:txBody>
      </p:sp>
      <p:sp>
        <p:nvSpPr>
          <p:cNvPr id="4" name="正方形/長方形 3">
            <a:extLst>
              <a:ext uri="{FF2B5EF4-FFF2-40B4-BE49-F238E27FC236}">
                <a16:creationId xmlns:a16="http://schemas.microsoft.com/office/drawing/2014/main" id="{CB1FFE58-4539-9B90-0029-1B0B755E92C4}"/>
              </a:ext>
            </a:extLst>
          </p:cNvPr>
          <p:cNvSpPr/>
          <p:nvPr/>
        </p:nvSpPr>
        <p:spPr>
          <a:xfrm>
            <a:off x="9059787" y="5848229"/>
            <a:ext cx="1708801" cy="363176"/>
          </a:xfrm>
          <a:prstGeom prst="rect">
            <a:avLst/>
          </a:prstGeom>
        </p:spPr>
        <p:txBody>
          <a:bodyPr wrap="none" lIns="0" tIns="45720" rIns="0" bIns="45720" anchor="t">
            <a:spAutoFit/>
          </a:bodyPr>
          <a:lstStyle/>
          <a:p>
            <a:pPr>
              <a:lnSpc>
                <a:spcPct val="110000"/>
              </a:lnSpc>
              <a:defRPr/>
            </a:pPr>
            <a:r>
              <a:rPr kumimoji="0" lang="en-US" altLang="ja-JP" sz="800" kern="0" dirty="0">
                <a:solidFill>
                  <a:srgbClr val="002AFF"/>
                </a:solidFill>
                <a:latin typeface="メイリオ" panose="020B0604030504040204" pitchFamily="50" charset="-128"/>
                <a:ea typeface="メイリオ" panose="020B0604030504040204" pitchFamily="50" charset="-128"/>
              </a:rPr>
              <a:t>※1  </a:t>
            </a:r>
            <a:r>
              <a:rPr lang="en-US" altLang="ja-JP" sz="800" i="0" dirty="0">
                <a:solidFill>
                  <a:srgbClr val="002AFF"/>
                </a:solidFill>
                <a:effectLst/>
                <a:latin typeface="メイリオ" panose="020B0604030504040204" pitchFamily="50" charset="-128"/>
                <a:ea typeface="メイリオ" panose="020B0604030504040204" pitchFamily="50" charset="-128"/>
              </a:rPr>
              <a:t>FQ</a:t>
            </a:r>
            <a:r>
              <a:rPr lang="ja-JP" altLang="en-US" sz="800" i="0" dirty="0">
                <a:solidFill>
                  <a:srgbClr val="002AFF"/>
                </a:solidFill>
                <a:effectLst/>
                <a:latin typeface="メイリオ" panose="020B0604030504040204" pitchFamily="50" charset="-128"/>
                <a:ea typeface="メイリオ" panose="020B0604030504040204" pitchFamily="50" charset="-128"/>
              </a:rPr>
              <a:t>指定の掛け率含む</a:t>
            </a:r>
            <a:endParaRPr lang="en-US" altLang="ja-JP" sz="800" i="0" dirty="0">
              <a:solidFill>
                <a:srgbClr val="002AFF"/>
              </a:solidFill>
              <a:effectLst/>
              <a:latin typeface="メイリオ" panose="020B0604030504040204" pitchFamily="50" charset="-128"/>
              <a:ea typeface="メイリオ" panose="020B0604030504040204" pitchFamily="50" charset="-128"/>
            </a:endParaRPr>
          </a:p>
          <a:p>
            <a:pPr>
              <a:lnSpc>
                <a:spcPct val="110000"/>
              </a:lnSpc>
              <a:defRPr/>
            </a:pPr>
            <a:r>
              <a:rPr kumimoji="0" lang="en-US" altLang="ja-JP" sz="800" kern="0" dirty="0">
                <a:solidFill>
                  <a:srgbClr val="002AFF"/>
                </a:solidFill>
                <a:latin typeface="メイリオ" panose="020B0604030504040204" pitchFamily="50" charset="-128"/>
                <a:ea typeface="メイリオ" panose="020B0604030504040204" pitchFamily="50" charset="-128"/>
              </a:rPr>
              <a:t>※2  </a:t>
            </a:r>
            <a:r>
              <a:rPr lang="en-US" altLang="ja-JP" sz="800" dirty="0">
                <a:solidFill>
                  <a:srgbClr val="002AFF"/>
                </a:solidFill>
                <a:latin typeface="メイリオ" panose="020B0604030504040204" pitchFamily="50" charset="-128"/>
                <a:ea typeface="メイリオ" panose="020B0604030504040204" pitchFamily="50" charset="-128"/>
              </a:rPr>
              <a:t>FQ</a:t>
            </a:r>
            <a:r>
              <a:rPr lang="ja-JP" altLang="en-US" sz="800" dirty="0">
                <a:solidFill>
                  <a:srgbClr val="002AFF"/>
                </a:solidFill>
                <a:latin typeface="メイリオ" panose="020B0604030504040204" pitchFamily="50" charset="-128"/>
                <a:ea typeface="メイリオ" panose="020B0604030504040204" pitchFamily="50" charset="-128"/>
              </a:rPr>
              <a:t>指定、年齢指定の掛け率含む</a:t>
            </a:r>
            <a:endParaRPr kumimoji="0" lang="en-US" altLang="ja-JP" sz="800" kern="0" dirty="0">
              <a:solidFill>
                <a:srgbClr val="002AFF"/>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37762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99A702-5417-2D42-1779-6B74C60D85F6}"/>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A9697D86-E8BE-1639-2B36-AB16E294125E}"/>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76615A25-F3E9-B7E8-3F83-72EECF02D7F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graphicFrame>
        <p:nvGraphicFramePr>
          <p:cNvPr id="2" name="表 1">
            <a:extLst>
              <a:ext uri="{FF2B5EF4-FFF2-40B4-BE49-F238E27FC236}">
                <a16:creationId xmlns:a16="http://schemas.microsoft.com/office/drawing/2014/main" id="{525C0CA8-189D-1202-CC06-538707193B6B}"/>
              </a:ext>
            </a:extLst>
          </p:cNvPr>
          <p:cNvGraphicFramePr>
            <a:graphicFrameLocks noGrp="1"/>
          </p:cNvGraphicFramePr>
          <p:nvPr>
            <p:extLst>
              <p:ext uri="{D42A27DB-BD31-4B8C-83A1-F6EECF244321}">
                <p14:modId xmlns:p14="http://schemas.microsoft.com/office/powerpoint/2010/main" val="373018774"/>
              </p:ext>
            </p:extLst>
          </p:nvPr>
        </p:nvGraphicFramePr>
        <p:xfrm>
          <a:off x="365760" y="993777"/>
          <a:ext cx="11484863" cy="4771545"/>
        </p:xfrm>
        <a:graphic>
          <a:graphicData uri="http://schemas.openxmlformats.org/drawingml/2006/table">
            <a:tbl>
              <a:tblPr firstCol="1" bandRow="1"/>
              <a:tblGrid>
                <a:gridCol w="2930869">
                  <a:extLst>
                    <a:ext uri="{9D8B030D-6E8A-4147-A177-3AD203B41FA5}">
                      <a16:colId xmlns:a16="http://schemas.microsoft.com/office/drawing/2014/main" val="792911817"/>
                    </a:ext>
                  </a:extLst>
                </a:gridCol>
                <a:gridCol w="1314007">
                  <a:extLst>
                    <a:ext uri="{9D8B030D-6E8A-4147-A177-3AD203B41FA5}">
                      <a16:colId xmlns:a16="http://schemas.microsoft.com/office/drawing/2014/main" val="1525620392"/>
                    </a:ext>
                  </a:extLst>
                </a:gridCol>
                <a:gridCol w="2655506">
                  <a:extLst>
                    <a:ext uri="{9D8B030D-6E8A-4147-A177-3AD203B41FA5}">
                      <a16:colId xmlns:a16="http://schemas.microsoft.com/office/drawing/2014/main" val="3835180974"/>
                    </a:ext>
                  </a:extLst>
                </a:gridCol>
                <a:gridCol w="1464934">
                  <a:extLst>
                    <a:ext uri="{9D8B030D-6E8A-4147-A177-3AD203B41FA5}">
                      <a16:colId xmlns:a16="http://schemas.microsoft.com/office/drawing/2014/main" val="3615895197"/>
                    </a:ext>
                  </a:extLst>
                </a:gridCol>
                <a:gridCol w="3119547">
                  <a:extLst>
                    <a:ext uri="{9D8B030D-6E8A-4147-A177-3AD203B41FA5}">
                      <a16:colId xmlns:a16="http://schemas.microsoft.com/office/drawing/2014/main" val="360912566"/>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LINE Talk Head View 1Day</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a:t>
                      </a:r>
                      <a:r>
                        <a:rPr kumimoji="1" lang="en-US" altLang="ja-JP" sz="1050" b="1" i="0" kern="1200" dirty="0">
                          <a:solidFill>
                            <a:schemeClr val="bg1"/>
                          </a:solidFill>
                          <a:latin typeface="Meiryo"/>
                          <a:ea typeface="Meiryo"/>
                          <a:cs typeface="+mn-cs"/>
                        </a:rPr>
                        <a:t>3,000</a:t>
                      </a:r>
                      <a:r>
                        <a:rPr kumimoji="1" lang="ja-JP" altLang="en-US" sz="1050" b="1" i="0" kern="1200" dirty="0">
                          <a:solidFill>
                            <a:schemeClr val="bg1"/>
                          </a:solidFill>
                          <a:latin typeface="Meiryo"/>
                          <a:ea typeface="Meiryo"/>
                          <a:cs typeface="+mn-cs"/>
                        </a:rPr>
                        <a:t>万リーチ）</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LINE Talk Head View 1Day</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a:t>
                      </a:r>
                      <a:r>
                        <a:rPr kumimoji="1" lang="en-US" altLang="ja-JP" sz="1050" b="1" i="0" kern="1200" dirty="0">
                          <a:solidFill>
                            <a:schemeClr val="bg1"/>
                          </a:solidFill>
                          <a:latin typeface="Meiryo"/>
                          <a:ea typeface="Meiryo"/>
                          <a:cs typeface="+mn-cs"/>
                        </a:rPr>
                        <a:t>1,400</a:t>
                      </a:r>
                      <a:r>
                        <a:rPr kumimoji="1" lang="ja-JP" altLang="en-US" sz="1050" b="1" i="0" kern="1200" dirty="0">
                          <a:solidFill>
                            <a:schemeClr val="bg1"/>
                          </a:solidFill>
                          <a:latin typeface="Meiryo"/>
                          <a:ea typeface="Meiryo"/>
                          <a:cs typeface="+mn-cs"/>
                        </a:rPr>
                        <a:t>万リーチ）</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メイリオ" panose="020B0604030504040204" pitchFamily="50" charset="-128"/>
                          <a:ea typeface="メイリオ" panose="020B0604030504040204" pitchFamily="50" charset="-128"/>
                        </a:rPr>
                        <a:t>新規</a:t>
                      </a:r>
                    </a:p>
                  </a:txBody>
                  <a:tcPr marT="36000" marB="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1000013003</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メイリオ" panose="020B0604030504040204" pitchFamily="50" charset="-128"/>
                          <a:ea typeface="メイリオ" panose="020B0604030504040204" pitchFamily="50" charset="-128"/>
                        </a:rPr>
                        <a:t>新規</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1000013041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kern="1200" dirty="0">
                          <a:solidFill>
                            <a:srgbClr val="0D0D0D"/>
                          </a:solidFill>
                          <a:latin typeface="メイリオ" panose="020B0604030504040204" pitchFamily="50" charset="-128"/>
                          <a:ea typeface="メイリオ" panose="020B0604030504040204" pitchFamily="50" charset="-128"/>
                          <a:cs typeface="+mn-cs"/>
                        </a:rPr>
                        <a:t>2026</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年</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月</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8</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日</a:t>
                      </a:r>
                      <a:r>
                        <a:rPr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lang="ja-JP" altLang="en-US" sz="1050" kern="1200" dirty="0">
                          <a:solidFill>
                            <a:srgbClr val="0D0D0D"/>
                          </a:solidFill>
                          <a:latin typeface="メイリオ" panose="020B0604030504040204" pitchFamily="50" charset="-128"/>
                          <a:ea typeface="メイリオ" panose="020B0604030504040204" pitchFamily="50" charset="-128"/>
                          <a:cs typeface="+mn-cs"/>
                        </a:rPr>
                        <a:t>木</a:t>
                      </a:r>
                      <a:r>
                        <a:rPr lang="en-US" altLang="ja-JP" sz="1050"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050" kern="1200" dirty="0">
                        <a:solidFill>
                          <a:srgbClr val="0D0D0D"/>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広告タイプ</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メインメディアの形式</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Talk Head View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画像</a:t>
                      </a: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p>
                    <a:p>
                      <a:pPr algn="ct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Talk Head View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動画</a:t>
                      </a: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p>
                      <a:pPr algn="ctr"/>
                      <a:r>
                        <a:rPr kumimoji="1" lang="ja-JP" altLang="en-US" sz="900" b="0" kern="1200" dirty="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dirty="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dirty="0">
                          <a:solidFill>
                            <a:schemeClr val="bg1"/>
                          </a:solidFill>
                          <a:latin typeface="Meiryo"/>
                          <a:ea typeface="Meiryo"/>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p>
                      <a:pPr algn="ct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スマートフォン（アプリ）</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LINE Talk Head View</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latin typeface="メイリオ" panose="020B0604030504040204" pitchFamily="50" charset="-128"/>
                          <a:ea typeface="メイリオ" panose="020B0604030504040204" pitchFamily="50" charset="-128"/>
                        </a:rPr>
                        <a:t>LINE</a:t>
                      </a:r>
                      <a:r>
                        <a:rPr lang="ja-JP" altLang="en-US" sz="1050" dirty="0">
                          <a:latin typeface="メイリオ" panose="020B0604030504040204" pitchFamily="50" charset="-128"/>
                          <a:ea typeface="メイリオ" panose="020B0604030504040204" pitchFamily="50" charset="-128"/>
                        </a:rPr>
                        <a:t>トーク面のファーストビュー</a:t>
                      </a:r>
                      <a:endPar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a:lnSpc>
                          <a:spcPct val="100000"/>
                        </a:lnSpc>
                        <a:spcBef>
                          <a:spcPts val="0"/>
                        </a:spcBef>
                        <a:spcAft>
                          <a:spcPts val="0"/>
                        </a:spcAft>
                        <a:buNone/>
                      </a:pP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2026</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4</a:t>
                      </a:r>
                      <a:r>
                        <a:rPr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1</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a:t>
                      </a:r>
                      <a:r>
                        <a:rPr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（水）</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　</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2026</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9</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30</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水</a:t>
                      </a:r>
                      <a:r>
                        <a:rPr kumimoji="1" 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日間</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err="1">
                          <a:solidFill>
                            <a:srgbClr val="0D0D0D"/>
                          </a:solidFill>
                          <a:latin typeface="メイリオ" panose="020B0604030504040204" pitchFamily="50" charset="-128"/>
                          <a:ea typeface="メイリオ" panose="020B0604030504040204" pitchFamily="50" charset="-128"/>
                          <a:cs typeface="+mn-cs"/>
                        </a:rPr>
                        <a:t>vimps</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購入型（リーチ固定）</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メイリオ" panose="020B0604030504040204" pitchFamily="50" charset="-128"/>
                          <a:ea typeface="メイリオ" panose="020B0604030504040204" pitchFamily="50" charset="-128"/>
                          <a:cs typeface="+mn-cs"/>
                        </a:rPr>
                        <a:t>20,000,000</a:t>
                      </a:r>
                      <a:r>
                        <a:rPr kumimoji="1" lang="ja-JP" altLang="en-US" sz="1050" b="0" i="0" kern="1200">
                          <a:solidFill>
                            <a:srgbClr val="0D0D0D"/>
                          </a:solidFill>
                          <a:latin typeface="メイリオ" panose="020B0604030504040204" pitchFamily="50" charset="-128"/>
                          <a:ea typeface="メイリオ" panose="020B0604030504040204" pitchFamily="50" charset="-128"/>
                          <a:cs typeface="+mn-cs"/>
                        </a:rPr>
                        <a:t>円（固定）　</a:t>
                      </a:r>
                      <a:r>
                        <a:rPr kumimoji="1" lang="en-US" altLang="ja-JP" sz="1050" b="0" i="0" kern="1200">
                          <a:solidFill>
                            <a:srgbClr val="002AFF"/>
                          </a:solidFill>
                          <a:latin typeface="メイリオ" panose="020B0604030504040204" pitchFamily="50" charset="-128"/>
                          <a:ea typeface="メイリオ" panose="020B0604030504040204" pitchFamily="50" charset="-128"/>
                          <a:cs typeface="+mn-cs"/>
                        </a:rPr>
                        <a:t>※1</a:t>
                      </a:r>
                      <a:endParaRPr kumimoji="1" lang="en-US" altLang="ja-JP" sz="1050" b="0" i="0" kern="1200" dirty="0">
                        <a:solidFill>
                          <a:srgbClr val="002AFF"/>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メイリオ" panose="020B0604030504040204" pitchFamily="50" charset="-128"/>
                          <a:ea typeface="メイリオ" panose="020B0604030504040204" pitchFamily="50" charset="-128"/>
                          <a:cs typeface="+mn-cs"/>
                        </a:rPr>
                        <a:t>10,000,000</a:t>
                      </a:r>
                      <a:r>
                        <a:rPr kumimoji="1" lang="ja-JP" altLang="en-US" sz="1050" b="0" i="0" kern="1200">
                          <a:solidFill>
                            <a:srgbClr val="0D0D0D"/>
                          </a:solidFill>
                          <a:latin typeface="メイリオ" panose="020B0604030504040204" pitchFamily="50" charset="-128"/>
                          <a:ea typeface="メイリオ" panose="020B0604030504040204" pitchFamily="50" charset="-128"/>
                          <a:cs typeface="+mn-cs"/>
                        </a:rPr>
                        <a:t>円（固定）　　</a:t>
                      </a:r>
                      <a:r>
                        <a:rPr kumimoji="1" lang="en-US" altLang="ja-JP" sz="1050" b="0" i="0" kern="1200">
                          <a:solidFill>
                            <a:srgbClr val="002AFF"/>
                          </a:solidFill>
                          <a:latin typeface="メイリオ" panose="020B0604030504040204" pitchFamily="50" charset="-128"/>
                          <a:ea typeface="メイリオ" panose="020B0604030504040204" pitchFamily="50" charset="-128"/>
                          <a:cs typeface="+mn-cs"/>
                        </a:rPr>
                        <a:t>※1</a:t>
                      </a:r>
                      <a:endParaRPr kumimoji="1" lang="en-US" altLang="ja-JP" sz="1050" b="0" i="0" kern="1200" dirty="0">
                        <a:solidFill>
                          <a:srgbClr val="002AFF"/>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基本料金（</a:t>
                      </a:r>
                      <a:r>
                        <a:rPr kumimoji="1" lang="en-US" altLang="ja-JP" sz="900" b="0" kern="1200" dirty="0" err="1">
                          <a:solidFill>
                            <a:schemeClr val="bg1"/>
                          </a:solidFill>
                          <a:latin typeface="Meiryo"/>
                          <a:ea typeface="Meiryo"/>
                          <a:cs typeface="+mn-cs"/>
                        </a:rPr>
                        <a:t>vCPM</a:t>
                      </a:r>
                      <a:r>
                        <a:rPr kumimoji="1" lang="ja-JP" altLang="en-US" sz="900" b="0" kern="1200" dirty="0">
                          <a:solidFill>
                            <a:schemeClr val="bg1"/>
                          </a:solidFill>
                          <a:latin typeface="Meiryo"/>
                          <a:ea typeface="Meiryo"/>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dirty="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6" name="正方形/長方形 5">
            <a:extLst>
              <a:ext uri="{FF2B5EF4-FFF2-40B4-BE49-F238E27FC236}">
                <a16:creationId xmlns:a16="http://schemas.microsoft.com/office/drawing/2014/main" id="{9B248B96-E13D-5AC6-D82E-3053A91F3BF9}"/>
              </a:ext>
            </a:extLst>
          </p:cNvPr>
          <p:cNvSpPr/>
          <p:nvPr/>
        </p:nvSpPr>
        <p:spPr>
          <a:xfrm>
            <a:off x="434975" y="5873818"/>
            <a:ext cx="9820652" cy="461665"/>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※SP</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はスマートフォン、</a:t>
            </a: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PC</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はパソコン、</a:t>
            </a: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MD</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はマルチデバイスの略称です。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a:t>
            </a:r>
            <a:r>
              <a:rPr kumimoji="1" lang="en-US" altLang="ja-JP" sz="800" b="0" i="0" u="none" strike="noStrike" kern="0" cap="none" spc="0" normalizeH="0" baseline="0" noProof="0" dirty="0" err="1">
                <a:ln>
                  <a:noFill/>
                </a:ln>
                <a:solidFill>
                  <a:srgbClr val="0D0D0D"/>
                </a:solidFill>
                <a:effectLst/>
                <a:uLnTx/>
                <a:uFillTx/>
                <a:latin typeface="Meiryo"/>
                <a:ea typeface="Meiryo"/>
                <a:cs typeface="+mn-cs"/>
              </a:rPr>
              <a:t>vCPM</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はビューアブルインプレッション</a:t>
            </a: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1,000</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回あたりにかかる見込み広告費用です。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a:t>
            </a:r>
            <a:r>
              <a:rPr kumimoji="1" lang="en-US" altLang="ja-JP" sz="800" b="0" i="0" u="none" strike="noStrike" kern="0" cap="none" spc="0" normalizeH="0" baseline="0" noProof="0" dirty="0" err="1">
                <a:ln>
                  <a:noFill/>
                </a:ln>
                <a:solidFill>
                  <a:srgbClr val="0D0D0D"/>
                </a:solidFill>
                <a:effectLst/>
                <a:uLnTx/>
                <a:uFillTx/>
                <a:latin typeface="Meiryo"/>
                <a:ea typeface="Meiryo"/>
                <a:cs typeface="+mn-cs"/>
              </a:rPr>
              <a:t>vimps</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はビューアブルインプレッションの略称です。</a:t>
            </a:r>
          </a:p>
        </p:txBody>
      </p:sp>
      <p:sp>
        <p:nvSpPr>
          <p:cNvPr id="9" name="角丸四角形 3">
            <a:extLst>
              <a:ext uri="{FF2B5EF4-FFF2-40B4-BE49-F238E27FC236}">
                <a16:creationId xmlns:a16="http://schemas.microsoft.com/office/drawing/2014/main" id="{B5E65FF1-7C68-500E-4F8D-E0179D015C7D}"/>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商品一覧</a:t>
            </a:r>
          </a:p>
        </p:txBody>
      </p:sp>
      <p:sp>
        <p:nvSpPr>
          <p:cNvPr id="12" name="テキスト プレースホルダー 35">
            <a:extLst>
              <a:ext uri="{FF2B5EF4-FFF2-40B4-BE49-F238E27FC236}">
                <a16:creationId xmlns:a16="http://schemas.microsoft.com/office/drawing/2014/main" id="{E0D37879-7761-818D-8DCC-FCFA4C9A2295}"/>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LINE Talk Head View</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endParaRPr lang="ja-JP" altLang="en-US" sz="2000" dirty="0">
              <a:solidFill>
                <a:srgbClr val="000048"/>
              </a:solidFill>
              <a:highlight>
                <a:srgbClr val="AAAAAF"/>
              </a:highlight>
              <a:latin typeface="Meiryo" panose="020B0604030504040204" pitchFamily="50" charset="-128"/>
              <a:ea typeface="Meiryo" panose="020B0604030504040204" pitchFamily="50" charset="-128"/>
            </a:endParaRPr>
          </a:p>
        </p:txBody>
      </p:sp>
      <p:sp>
        <p:nvSpPr>
          <p:cNvPr id="4" name="正方形/長方形 3">
            <a:extLst>
              <a:ext uri="{FF2B5EF4-FFF2-40B4-BE49-F238E27FC236}">
                <a16:creationId xmlns:a16="http://schemas.microsoft.com/office/drawing/2014/main" id="{EEEE24CC-8A6B-2C69-AF74-A04D24F18059}"/>
              </a:ext>
            </a:extLst>
          </p:cNvPr>
          <p:cNvSpPr/>
          <p:nvPr/>
        </p:nvSpPr>
        <p:spPr>
          <a:xfrm>
            <a:off x="9059787" y="5848229"/>
            <a:ext cx="1195840" cy="227755"/>
          </a:xfrm>
          <a:prstGeom prst="rect">
            <a:avLst/>
          </a:prstGeom>
        </p:spPr>
        <p:txBody>
          <a:bodyPr wrap="none" lIns="0" tIns="45720" rIns="0" bIns="45720" anchor="t">
            <a:spAutoFit/>
          </a:bodyPr>
          <a:lstStyle/>
          <a:p>
            <a:pPr marL="0" marR="0" lvl="0" indent="0" algn="l" defTabSz="914400" rtl="0" eaLnBrk="0" fontAlgn="base" latinLnBrk="0" hangingPunct="0">
              <a:lnSpc>
                <a:spcPct val="110000"/>
              </a:lnSpc>
              <a:spcBef>
                <a:spcPct val="0"/>
              </a:spcBef>
              <a:spcAft>
                <a:spcPct val="0"/>
              </a:spcAft>
              <a:buClrTx/>
              <a:buSzTx/>
              <a:buFontTx/>
              <a:buNone/>
              <a:tabLst/>
              <a:defRPr/>
            </a:pPr>
            <a:r>
              <a:rPr kumimoji="0" lang="en-US" altLang="ja-JP" sz="800" b="0" i="0" u="none" strike="noStrike" kern="0" cap="none" spc="0" normalizeH="0" baseline="0" noProof="0" dirty="0">
                <a:ln>
                  <a:noFill/>
                </a:ln>
                <a:solidFill>
                  <a:srgbClr val="002AFF"/>
                </a:solidFill>
                <a:effectLst/>
                <a:uLnTx/>
                <a:uFillTx/>
                <a:latin typeface="メイリオ" panose="020B0604030504040204" pitchFamily="50" charset="-128"/>
                <a:ea typeface="メイリオ" panose="020B0604030504040204" pitchFamily="50" charset="-128"/>
                <a:cs typeface="+mn-cs"/>
              </a:rPr>
              <a:t>※1  </a:t>
            </a:r>
            <a:r>
              <a:rPr kumimoji="1" lang="en-US" altLang="ja-JP" sz="800" b="0" i="0" u="none" strike="noStrike" kern="1200" cap="none" spc="0" normalizeH="0" baseline="0" noProof="0" dirty="0">
                <a:ln>
                  <a:noFill/>
                </a:ln>
                <a:solidFill>
                  <a:srgbClr val="002AFF"/>
                </a:solidFill>
                <a:effectLst/>
                <a:uLnTx/>
                <a:uFillTx/>
                <a:latin typeface="メイリオ" panose="020B0604030504040204" pitchFamily="50" charset="-128"/>
                <a:ea typeface="メイリオ" panose="020B0604030504040204" pitchFamily="50" charset="-128"/>
                <a:cs typeface="+mn-cs"/>
              </a:rPr>
              <a:t>FQ</a:t>
            </a:r>
            <a:r>
              <a:rPr kumimoji="1" lang="ja-JP" altLang="en-US" sz="800" b="0" i="0" u="none" strike="noStrike" kern="1200" cap="none" spc="0" normalizeH="0" baseline="0" noProof="0" dirty="0">
                <a:ln>
                  <a:noFill/>
                </a:ln>
                <a:solidFill>
                  <a:srgbClr val="002AFF"/>
                </a:solidFill>
                <a:effectLst/>
                <a:uLnTx/>
                <a:uFillTx/>
                <a:latin typeface="メイリオ" panose="020B0604030504040204" pitchFamily="50" charset="-128"/>
                <a:ea typeface="メイリオ" panose="020B0604030504040204" pitchFamily="50" charset="-128"/>
                <a:cs typeface="+mn-cs"/>
              </a:rPr>
              <a:t>指定の掛け率含む</a:t>
            </a:r>
            <a:endParaRPr kumimoji="1" lang="en-US" altLang="ja-JP" sz="800" b="0" i="0" u="none" strike="noStrike" kern="1200" cap="none" spc="0" normalizeH="0" baseline="0" noProof="0" dirty="0">
              <a:ln>
                <a:noFill/>
              </a:ln>
              <a:solidFill>
                <a:srgbClr val="002AFF"/>
              </a:solidFill>
              <a:effectLst/>
              <a:uLnTx/>
              <a:uFillTx/>
              <a:latin typeface="メイリオ" panose="020B0604030504040204" pitchFamily="50" charset="-128"/>
              <a:ea typeface="メイリオ" panose="020B0604030504040204" pitchFamily="50" charset="-128"/>
              <a:cs typeface="+mn-cs"/>
            </a:endParaRPr>
          </a:p>
        </p:txBody>
      </p:sp>
      <p:sp>
        <p:nvSpPr>
          <p:cNvPr id="14" name="円/楕円 15">
            <a:extLst>
              <a:ext uri="{FF2B5EF4-FFF2-40B4-BE49-F238E27FC236}">
                <a16:creationId xmlns:a16="http://schemas.microsoft.com/office/drawing/2014/main" id="{3763546E-463F-D61B-727A-E07E270E105D}"/>
              </a:ext>
            </a:extLst>
          </p:cNvPr>
          <p:cNvSpPr>
            <a:spLocks noChangeAspect="1"/>
          </p:cNvSpPr>
          <p:nvPr/>
        </p:nvSpPr>
        <p:spPr>
          <a:xfrm>
            <a:off x="8502282" y="2486209"/>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195398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BAFF65-7258-F90B-1BFB-30876F93788C}"/>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5DA5525D-4C76-035B-F2D8-9B69731B387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0EAD6BFA-8BD4-6E55-0E39-90AEC7D3D0B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正方形/長方形 5">
            <a:extLst>
              <a:ext uri="{FF2B5EF4-FFF2-40B4-BE49-F238E27FC236}">
                <a16:creationId xmlns:a16="http://schemas.microsoft.com/office/drawing/2014/main" id="{185EC6DA-ACA5-033C-B85D-7AC3F2E4FCEC}"/>
              </a:ext>
            </a:extLst>
          </p:cNvPr>
          <p:cNvSpPr/>
          <p:nvPr/>
        </p:nvSpPr>
        <p:spPr>
          <a:xfrm>
            <a:off x="434975" y="5873818"/>
            <a:ext cx="9820652" cy="461665"/>
          </a:xfrm>
          <a:prstGeom prst="rect">
            <a:avLst/>
          </a:prstGeom>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※SP</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はスマートフォン、</a:t>
            </a: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PC</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はパソコン、</a:t>
            </a: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MD</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はマルチデバイスの略称です。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a:t>
            </a:r>
            <a:r>
              <a:rPr kumimoji="1" lang="en-US" altLang="ja-JP" sz="800" b="0" i="0" u="none" strike="noStrike" kern="0" cap="none" spc="0" normalizeH="0" baseline="0" noProof="0" dirty="0" err="1">
                <a:ln>
                  <a:noFill/>
                </a:ln>
                <a:solidFill>
                  <a:srgbClr val="0D0D0D"/>
                </a:solidFill>
                <a:effectLst/>
                <a:uLnTx/>
                <a:uFillTx/>
                <a:latin typeface="Meiryo"/>
                <a:ea typeface="Meiryo"/>
                <a:cs typeface="+mn-cs"/>
              </a:rPr>
              <a:t>vCPM</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はビューアブルインプレッション</a:t>
            </a: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1,000</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回あたりにかかる見込み広告費用です。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a:ln>
                  <a:noFill/>
                </a:ln>
                <a:solidFill>
                  <a:srgbClr val="0D0D0D"/>
                </a:solidFill>
                <a:effectLst/>
                <a:uLnTx/>
                <a:uFillTx/>
                <a:latin typeface="Meiryo"/>
                <a:ea typeface="Meiryo"/>
                <a:cs typeface="+mn-cs"/>
              </a:rPr>
              <a:t>※</a:t>
            </a:r>
            <a:r>
              <a:rPr kumimoji="1" lang="en-US" altLang="ja-JP" sz="800" b="0" i="0" u="none" strike="noStrike" kern="0" cap="none" spc="0" normalizeH="0" baseline="0" noProof="0" dirty="0" err="1">
                <a:ln>
                  <a:noFill/>
                </a:ln>
                <a:solidFill>
                  <a:srgbClr val="0D0D0D"/>
                </a:solidFill>
                <a:effectLst/>
                <a:uLnTx/>
                <a:uFillTx/>
                <a:latin typeface="Meiryo"/>
                <a:ea typeface="Meiryo"/>
                <a:cs typeface="+mn-cs"/>
              </a:rPr>
              <a:t>vimps</a:t>
            </a:r>
            <a:r>
              <a:rPr kumimoji="1" lang="ja-JP" altLang="en-US" sz="800" b="0" i="0" u="none" strike="noStrike" kern="0" cap="none" spc="0" normalizeH="0" baseline="0" noProof="0" dirty="0">
                <a:ln>
                  <a:noFill/>
                </a:ln>
                <a:solidFill>
                  <a:srgbClr val="0D0D0D"/>
                </a:solidFill>
                <a:effectLst/>
                <a:uLnTx/>
                <a:uFillTx/>
                <a:latin typeface="Meiryo"/>
                <a:ea typeface="Meiryo"/>
                <a:cs typeface="+mn-cs"/>
              </a:rPr>
              <a:t>はビューアブルインプレッションの略称です。</a:t>
            </a:r>
          </a:p>
        </p:txBody>
      </p:sp>
      <p:sp>
        <p:nvSpPr>
          <p:cNvPr id="9" name="角丸四角形 3">
            <a:extLst>
              <a:ext uri="{FF2B5EF4-FFF2-40B4-BE49-F238E27FC236}">
                <a16:creationId xmlns:a16="http://schemas.microsoft.com/office/drawing/2014/main" id="{EDB961A8-3C77-AC2A-C936-B758ACB23450}"/>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商品一覧</a:t>
            </a:r>
          </a:p>
        </p:txBody>
      </p:sp>
      <p:sp>
        <p:nvSpPr>
          <p:cNvPr id="12" name="テキスト プレースホルダー 35">
            <a:extLst>
              <a:ext uri="{FF2B5EF4-FFF2-40B4-BE49-F238E27FC236}">
                <a16:creationId xmlns:a16="http://schemas.microsoft.com/office/drawing/2014/main" id="{C037B7CB-1070-5BD1-76D2-A02F1F4AC15F}"/>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LINE Talk Head View</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endParaRPr lang="ja-JP" altLang="en-US" sz="2000" dirty="0">
              <a:solidFill>
                <a:srgbClr val="000048"/>
              </a:solidFill>
              <a:highlight>
                <a:srgbClr val="AAAAAF"/>
              </a:highlight>
              <a:latin typeface="Meiryo" panose="020B0604030504040204" pitchFamily="50" charset="-128"/>
              <a:ea typeface="Meiryo" panose="020B0604030504040204" pitchFamily="50" charset="-128"/>
            </a:endParaRPr>
          </a:p>
        </p:txBody>
      </p:sp>
      <p:graphicFrame>
        <p:nvGraphicFramePr>
          <p:cNvPr id="3" name="表 2">
            <a:extLst>
              <a:ext uri="{FF2B5EF4-FFF2-40B4-BE49-F238E27FC236}">
                <a16:creationId xmlns:a16="http://schemas.microsoft.com/office/drawing/2014/main" id="{AC17B2BF-C93A-AAC5-18AD-6BD1754D55B2}"/>
              </a:ext>
            </a:extLst>
          </p:cNvPr>
          <p:cNvGraphicFramePr>
            <a:graphicFrameLocks noGrp="1"/>
          </p:cNvGraphicFramePr>
          <p:nvPr>
            <p:extLst>
              <p:ext uri="{D42A27DB-BD31-4B8C-83A1-F6EECF244321}">
                <p14:modId xmlns:p14="http://schemas.microsoft.com/office/powerpoint/2010/main" val="2086966404"/>
              </p:ext>
            </p:extLst>
          </p:nvPr>
        </p:nvGraphicFramePr>
        <p:xfrm>
          <a:off x="338329" y="993777"/>
          <a:ext cx="11512294" cy="4902213"/>
        </p:xfrm>
        <a:graphic>
          <a:graphicData uri="http://schemas.openxmlformats.org/drawingml/2006/table">
            <a:tbl>
              <a:tblPr firstCol="1" bandRow="1"/>
              <a:tblGrid>
                <a:gridCol w="2310331">
                  <a:extLst>
                    <a:ext uri="{9D8B030D-6E8A-4147-A177-3AD203B41FA5}">
                      <a16:colId xmlns:a16="http://schemas.microsoft.com/office/drawing/2014/main" val="792911817"/>
                    </a:ext>
                  </a:extLst>
                </a:gridCol>
                <a:gridCol w="1035799">
                  <a:extLst>
                    <a:ext uri="{9D8B030D-6E8A-4147-A177-3AD203B41FA5}">
                      <a16:colId xmlns:a16="http://schemas.microsoft.com/office/drawing/2014/main" val="1525620392"/>
                    </a:ext>
                  </a:extLst>
                </a:gridCol>
                <a:gridCol w="1941334">
                  <a:extLst>
                    <a:ext uri="{9D8B030D-6E8A-4147-A177-3AD203B41FA5}">
                      <a16:colId xmlns:a16="http://schemas.microsoft.com/office/drawing/2014/main" val="3835180974"/>
                    </a:ext>
                  </a:extLst>
                </a:gridCol>
                <a:gridCol w="957887">
                  <a:extLst>
                    <a:ext uri="{9D8B030D-6E8A-4147-A177-3AD203B41FA5}">
                      <a16:colId xmlns:a16="http://schemas.microsoft.com/office/drawing/2014/main" val="3503184436"/>
                    </a:ext>
                  </a:extLst>
                </a:gridCol>
                <a:gridCol w="2109025">
                  <a:extLst>
                    <a:ext uri="{9D8B030D-6E8A-4147-A177-3AD203B41FA5}">
                      <a16:colId xmlns:a16="http://schemas.microsoft.com/office/drawing/2014/main" val="360912566"/>
                    </a:ext>
                  </a:extLst>
                </a:gridCol>
                <a:gridCol w="1182815">
                  <a:extLst>
                    <a:ext uri="{9D8B030D-6E8A-4147-A177-3AD203B41FA5}">
                      <a16:colId xmlns:a16="http://schemas.microsoft.com/office/drawing/2014/main" val="765909680"/>
                    </a:ext>
                  </a:extLst>
                </a:gridCol>
                <a:gridCol w="1975103">
                  <a:extLst>
                    <a:ext uri="{9D8B030D-6E8A-4147-A177-3AD203B41FA5}">
                      <a16:colId xmlns:a16="http://schemas.microsoft.com/office/drawing/2014/main" val="3658776351"/>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LINE Talk Head View</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endParaRPr kumimoji="1" lang="ja-JP" altLang="en-US" sz="1050" b="1" i="0" kern="1200" dirty="0">
                        <a:solidFill>
                          <a:schemeClr val="bg1"/>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LINE Talk Head View</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（都道府県）</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LINE Talk Head View</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（市区郡）</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Meiryo"/>
                          <a:ea typeface="Meiryo"/>
                        </a:rPr>
                        <a:t>新規</a:t>
                      </a:r>
                    </a:p>
                  </a:txBody>
                  <a:tcPr marT="36000" marB="0"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1000013043</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新規</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1000013061</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新規</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1000013081</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kern="1200" dirty="0">
                          <a:solidFill>
                            <a:srgbClr val="0D0D0D"/>
                          </a:solidFill>
                          <a:latin typeface="メイリオ" panose="020B0604030504040204" pitchFamily="50" charset="-128"/>
                          <a:ea typeface="メイリオ" panose="020B0604030504040204" pitchFamily="50" charset="-128"/>
                          <a:cs typeface="+mn-cs"/>
                        </a:rPr>
                        <a:t>2026</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年</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月</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8</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日</a:t>
                      </a:r>
                      <a:r>
                        <a:rPr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lang="ja-JP" altLang="en-US" sz="1050" kern="1200" dirty="0">
                          <a:solidFill>
                            <a:srgbClr val="0D0D0D"/>
                          </a:solidFill>
                          <a:latin typeface="メイリオ" panose="020B0604030504040204" pitchFamily="50" charset="-128"/>
                          <a:ea typeface="メイリオ" panose="020B0604030504040204" pitchFamily="50" charset="-128"/>
                          <a:cs typeface="+mn-cs"/>
                        </a:rPr>
                        <a:t>木</a:t>
                      </a:r>
                      <a:r>
                        <a:rPr lang="en-US" altLang="ja-JP" sz="1050"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050" kern="1200" dirty="0">
                        <a:solidFill>
                          <a:srgbClr val="0D0D0D"/>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広告タイプ</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メインメディアの形式</a:t>
                      </a:r>
                      <a:r>
                        <a:rPr kumimoji="1" lang="en-US" altLang="ja-JP" sz="900" b="0" kern="1200" dirty="0">
                          <a:solidFill>
                            <a:schemeClr val="bg1"/>
                          </a:solidFill>
                          <a:latin typeface="Meiryo"/>
                          <a:ea typeface="Meiryo"/>
                          <a:cs typeface="+mn-cs"/>
                        </a:rPr>
                        <a:t>/</a:t>
                      </a:r>
                    </a:p>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Talk Head View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画像</a:t>
                      </a: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p>
                    <a:p>
                      <a:pPr algn="ct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Talk Head View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動画</a:t>
                      </a: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 </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900" b="0" kern="1200" dirty="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dirty="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dirty="0">
                          <a:solidFill>
                            <a:schemeClr val="bg1"/>
                          </a:solidFill>
                          <a:latin typeface="Meiryo"/>
                          <a:ea typeface="Meiryo"/>
                          <a:cs typeface="+mn-cs"/>
                        </a:rPr>
                        <a:t>広告　</a:t>
                      </a:r>
                      <a:endParaRPr kumimoji="1" lang="en-US" altLang="ja-JP" sz="900" b="0" kern="1200" dirty="0">
                        <a:solidFill>
                          <a:schemeClr val="bg1"/>
                        </a:solidFill>
                        <a:latin typeface="Meiryo"/>
                        <a:ea typeface="Meiryo"/>
                        <a:cs typeface="+mn-cs"/>
                      </a:endParaRPr>
                    </a:p>
                    <a:p>
                      <a:pPr algn="ctr"/>
                      <a:r>
                        <a:rPr kumimoji="1" lang="ja-JP" altLang="en-US" sz="900" b="0" kern="1200" dirty="0">
                          <a:solidFill>
                            <a:schemeClr val="bg1"/>
                          </a:solidFill>
                          <a:latin typeface="Meiryo"/>
                          <a:ea typeface="Meiryo"/>
                          <a:cs typeface="+mn-cs"/>
                        </a:rPr>
                        <a:t>タップ後の動作</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lt"/>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スマートフォン（アプリ）</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LINE Talk Head View</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latin typeface="メイリオ" panose="020B0604030504040204" pitchFamily="50" charset="-128"/>
                          <a:ea typeface="メイリオ" panose="020B0604030504040204" pitchFamily="50" charset="-128"/>
                        </a:rPr>
                        <a:t>LINE</a:t>
                      </a:r>
                      <a:r>
                        <a:rPr lang="ja-JP" altLang="en-US" sz="1050" dirty="0">
                          <a:latin typeface="メイリオ" panose="020B0604030504040204" pitchFamily="50" charset="-128"/>
                          <a:ea typeface="メイリオ" panose="020B0604030504040204" pitchFamily="50" charset="-128"/>
                        </a:rPr>
                        <a:t>トーク面のファーストビュー</a:t>
                      </a:r>
                      <a:endPar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2026</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4</a:t>
                      </a:r>
                      <a:r>
                        <a:rPr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1</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a:t>
                      </a:r>
                      <a:r>
                        <a:rPr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（水）</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　</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2026</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9</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30</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水</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eiryo"/>
                          <a:ea typeface="Meiryo"/>
                          <a:cs typeface="+mn-cs"/>
                        </a:rPr>
                        <a:t>3</a:t>
                      </a:r>
                      <a:r>
                        <a:rPr kumimoji="1" lang="ja-JP" altLang="en-US" sz="1050" kern="1200" dirty="0">
                          <a:solidFill>
                            <a:srgbClr val="0D0D0D"/>
                          </a:solidFill>
                          <a:latin typeface="Meiryo"/>
                          <a:ea typeface="Meiryo"/>
                          <a:cs typeface="+mn-cs"/>
                        </a:rPr>
                        <a:t>日間～</a:t>
                      </a:r>
                      <a:r>
                        <a:rPr kumimoji="1" lang="en-US" altLang="ja-JP" sz="1050" kern="1200" dirty="0">
                          <a:solidFill>
                            <a:srgbClr val="0D0D0D"/>
                          </a:solidFill>
                          <a:latin typeface="Meiryo"/>
                          <a:ea typeface="Meiryo"/>
                          <a:cs typeface="+mn-cs"/>
                        </a:rPr>
                        <a:t>31</a:t>
                      </a:r>
                      <a:r>
                        <a:rPr kumimoji="1" lang="ja-JP" altLang="en-US" sz="1050" kern="1200" dirty="0">
                          <a:solidFill>
                            <a:srgbClr val="0D0D0D"/>
                          </a:solidFill>
                          <a:latin typeface="Meiryo"/>
                          <a:ea typeface="Meiryo"/>
                          <a:cs typeface="+mn-cs"/>
                        </a:rPr>
                        <a:t>日間</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err="1">
                          <a:solidFill>
                            <a:srgbClr val="0D0D0D"/>
                          </a:solidFill>
                          <a:latin typeface="Meiryo"/>
                          <a:ea typeface="Meiryo"/>
                        </a:rPr>
                        <a:t>vimps</a:t>
                      </a:r>
                      <a:r>
                        <a:rPr kumimoji="1" lang="ja-JP" altLang="en-US" sz="1050" dirty="0">
                          <a:solidFill>
                            <a:srgbClr val="0D0D0D"/>
                          </a:solidFill>
                          <a:latin typeface="Meiryo"/>
                          <a:ea typeface="Meiryo"/>
                        </a:rPr>
                        <a:t>購入型</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50" dirty="0">
                          <a:solidFill>
                            <a:srgbClr val="0D0D0D"/>
                          </a:solidFill>
                          <a:latin typeface="Meiryo"/>
                          <a:ea typeface="Meiryo"/>
                        </a:rPr>
                        <a:t>5,000,000</a:t>
                      </a:r>
                      <a:r>
                        <a:rPr kumimoji="1" lang="ja-JP" altLang="en-US" sz="1050" dirty="0">
                          <a:solidFill>
                            <a:srgbClr val="0D0D0D"/>
                          </a:solidFill>
                          <a:latin typeface="Meiryo"/>
                          <a:ea typeface="Meiryo"/>
                        </a:rPr>
                        <a:t>円</a:t>
                      </a:r>
                      <a:endParaRPr kumimoji="1" lang="en-US" altLang="ja-JP" sz="1050" dirty="0">
                        <a:solidFill>
                          <a:srgbClr val="0D0D0D"/>
                        </a:solidFill>
                        <a:latin typeface="Meiryo"/>
                        <a:ea typeface="Meiryo"/>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eiryo"/>
                          <a:ea typeface="Meiryo"/>
                          <a:cs typeface="+mn-cs"/>
                        </a:rPr>
                        <a:t>500,000</a:t>
                      </a:r>
                      <a:r>
                        <a:rPr kumimoji="1" lang="ja-JP" altLang="en-US" sz="1050" kern="1200" dirty="0">
                          <a:solidFill>
                            <a:srgbClr val="0D0D0D"/>
                          </a:solidFill>
                          <a:latin typeface="Meiryo"/>
                          <a:ea typeface="Meiryo"/>
                          <a:cs typeface="+mn-cs"/>
                        </a:rPr>
                        <a:t>円</a:t>
                      </a:r>
                      <a:endParaRPr kumimoji="1" lang="en-US" altLang="ja-JP" sz="1050" kern="1200" dirty="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eiryo"/>
                          <a:ea typeface="Meiryo"/>
                          <a:cs typeface="+mn-cs"/>
                        </a:rPr>
                        <a:t>100,000</a:t>
                      </a:r>
                      <a:r>
                        <a:rPr kumimoji="1" lang="ja-JP" altLang="en-US" sz="1050" kern="1200" dirty="0">
                          <a:solidFill>
                            <a:srgbClr val="0D0D0D"/>
                          </a:solidFill>
                          <a:latin typeface="Meiryo"/>
                          <a:ea typeface="Meiryo"/>
                          <a:cs typeface="+mn-cs"/>
                        </a:rPr>
                        <a:t>円</a:t>
                      </a:r>
                      <a:endParaRPr kumimoji="1" lang="en-US" altLang="ja-JP" sz="1050" kern="1200" dirty="0">
                        <a:solidFill>
                          <a:srgbClr val="0D0D0D"/>
                        </a:solidFill>
                        <a:latin typeface="Meiryo"/>
                        <a:ea typeface="Meiryo"/>
                        <a:cs typeface="+mn-cs"/>
                      </a:endParaRP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a:solidFill>
                            <a:schemeClr val="accent3"/>
                          </a:solidFill>
                          <a:latin typeface="Meiryo"/>
                          <a:ea typeface="Meiryo"/>
                          <a:cs typeface="+mn-cs"/>
                        </a:rPr>
                        <a:t>10,000,000</a:t>
                      </a:r>
                      <a:r>
                        <a:rPr kumimoji="1" lang="ja-JP" altLang="en-US" sz="1000" kern="1200">
                          <a:solidFill>
                            <a:schemeClr val="accent3"/>
                          </a:solidFill>
                          <a:latin typeface="Meiryo"/>
                          <a:ea typeface="Meiryo"/>
                          <a:cs typeface="+mn-cs"/>
                        </a:rPr>
                        <a:t>円</a:t>
                      </a:r>
                    </a:p>
                  </a:txBody>
                  <a:tcPr anchor="ct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基本料金（</a:t>
                      </a:r>
                      <a:r>
                        <a:rPr kumimoji="1" lang="en-US" altLang="ja-JP" sz="900" b="0" kern="1200" dirty="0" err="1">
                          <a:solidFill>
                            <a:schemeClr val="bg1"/>
                          </a:solidFill>
                          <a:latin typeface="Meiryo"/>
                          <a:ea typeface="Meiryo"/>
                          <a:cs typeface="+mn-cs"/>
                        </a:rPr>
                        <a:t>vCPM</a:t>
                      </a:r>
                      <a:r>
                        <a:rPr kumimoji="1" lang="ja-JP" altLang="en-US" sz="900" b="0" kern="1200" dirty="0">
                          <a:solidFill>
                            <a:schemeClr val="bg1"/>
                          </a:solidFill>
                          <a:latin typeface="Meiryo"/>
                          <a:ea typeface="Meiryo"/>
                          <a:cs typeface="+mn-cs"/>
                        </a:rPr>
                        <a:t>）</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Meiryo"/>
                          <a:ea typeface="Meiryo"/>
                        </a:rPr>
                        <a:t>750</a:t>
                      </a:r>
                      <a:r>
                        <a:rPr kumimoji="1" lang="ja-JP" altLang="en-US" sz="1050" dirty="0">
                          <a:solidFill>
                            <a:srgbClr val="0D0D0D"/>
                          </a:solidFill>
                          <a:latin typeface="Meiryo"/>
                          <a:ea typeface="Meiryo"/>
                        </a:rPr>
                        <a:t>円</a:t>
                      </a:r>
                      <a:endParaRPr kumimoji="1" lang="en-US" altLang="ja-JP" sz="1050" dirty="0">
                        <a:solidFill>
                          <a:srgbClr val="0D0D0D"/>
                        </a:solidFill>
                        <a:latin typeface="Meiryo"/>
                        <a:ea typeface="Meiryo"/>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en-US" altLang="ja-JP" sz="1050" dirty="0">
                          <a:solidFill>
                            <a:srgbClr val="0D0D0D"/>
                          </a:solidFill>
                          <a:latin typeface="Meiryo"/>
                          <a:ea typeface="Meiryo"/>
                        </a:rPr>
                        <a:t>900</a:t>
                      </a:r>
                      <a:r>
                        <a:rPr kumimoji="1" lang="ja-JP" altLang="en-US" sz="1050" dirty="0">
                          <a:solidFill>
                            <a:srgbClr val="0D0D0D"/>
                          </a:solidFill>
                          <a:latin typeface="Meiryo"/>
                          <a:ea typeface="Meiryo"/>
                        </a:rPr>
                        <a:t>円★</a:t>
                      </a:r>
                      <a:endParaRPr kumimoji="1" lang="en-US" altLang="ja-JP" sz="1050" dirty="0">
                        <a:solidFill>
                          <a:srgbClr val="0D0D0D"/>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eiryo"/>
                          <a:ea typeface="Meiryo"/>
                          <a:cs typeface="+mn-cs"/>
                        </a:rPr>
                        <a:t>（</a:t>
                      </a:r>
                      <a:r>
                        <a:rPr kumimoji="1" lang="en-US" altLang="ja-JP" sz="1050" kern="1200" dirty="0">
                          <a:solidFill>
                            <a:srgbClr val="0D0D0D"/>
                          </a:solidFill>
                          <a:latin typeface="Meiryo"/>
                          <a:ea typeface="Meiryo"/>
                          <a:cs typeface="+mn-cs"/>
                        </a:rPr>
                        <a:t>750</a:t>
                      </a:r>
                      <a:r>
                        <a:rPr kumimoji="1" lang="ja-JP" altLang="en-US" sz="1050" kern="1200" dirty="0">
                          <a:solidFill>
                            <a:srgbClr val="0D0D0D"/>
                          </a:solidFill>
                          <a:latin typeface="Meiryo"/>
                          <a:ea typeface="Meiryo"/>
                          <a:cs typeface="+mn-cs"/>
                        </a:rPr>
                        <a:t>円</a:t>
                      </a:r>
                      <a:r>
                        <a:rPr kumimoji="1" lang="en-US" altLang="ja-JP" sz="1050" kern="1200" dirty="0">
                          <a:solidFill>
                            <a:srgbClr val="0D0D0D"/>
                          </a:solidFill>
                          <a:latin typeface="Meiryo"/>
                          <a:ea typeface="Meiryo"/>
                          <a:cs typeface="+mn-cs"/>
                        </a:rPr>
                        <a:t>×1.2</a:t>
                      </a:r>
                      <a:r>
                        <a:rPr kumimoji="1" lang="ja-JP" altLang="en-US" sz="1050" kern="1200" dirty="0">
                          <a:solidFill>
                            <a:srgbClr val="0D0D0D"/>
                          </a:solidFill>
                          <a:latin typeface="Meiryo"/>
                          <a:ea typeface="Meiryo"/>
                          <a:cs typeface="+mn-cs"/>
                        </a:rPr>
                        <a:t>倍）</a:t>
                      </a:r>
                      <a:r>
                        <a:rPr kumimoji="1" lang="en-US" altLang="ja-JP" sz="1000" dirty="0">
                          <a:solidFill>
                            <a:srgbClr val="002AFF"/>
                          </a:solidFill>
                          <a:latin typeface="Meiryo"/>
                          <a:ea typeface="Meiryo"/>
                        </a:rPr>
                        <a:t>※1</a:t>
                      </a:r>
                      <a:endParaRPr kumimoji="1" lang="ja-JP" altLang="en-US" sz="1000" kern="1200" dirty="0">
                        <a:solidFill>
                          <a:srgbClr val="002AFF"/>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en-US" altLang="ja-JP" sz="1050" dirty="0">
                          <a:solidFill>
                            <a:srgbClr val="0D0D0D"/>
                          </a:solidFill>
                          <a:latin typeface="Meiryo"/>
                          <a:ea typeface="Meiryo"/>
                        </a:rPr>
                        <a:t>1,125</a:t>
                      </a:r>
                      <a:r>
                        <a:rPr kumimoji="1" lang="ja-JP" altLang="en-US" sz="1050" dirty="0">
                          <a:solidFill>
                            <a:srgbClr val="0D0D0D"/>
                          </a:solidFill>
                          <a:latin typeface="Meiryo"/>
                          <a:ea typeface="Meiryo"/>
                        </a:rPr>
                        <a:t>円★</a:t>
                      </a:r>
                      <a:endParaRPr kumimoji="1" lang="en-US" altLang="ja-JP" sz="1050" dirty="0">
                        <a:solidFill>
                          <a:srgbClr val="0D0D0D"/>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eiryo"/>
                          <a:ea typeface="Meiryo"/>
                          <a:cs typeface="+mn-cs"/>
                        </a:rPr>
                        <a:t>（</a:t>
                      </a:r>
                      <a:r>
                        <a:rPr kumimoji="1" lang="en-US" altLang="ja-JP" sz="1050" kern="1200" dirty="0">
                          <a:solidFill>
                            <a:srgbClr val="0D0D0D"/>
                          </a:solidFill>
                          <a:latin typeface="Meiryo"/>
                          <a:ea typeface="Meiryo"/>
                          <a:cs typeface="+mn-cs"/>
                        </a:rPr>
                        <a:t>750</a:t>
                      </a:r>
                      <a:r>
                        <a:rPr kumimoji="1" lang="ja-JP" altLang="en-US" sz="1050" kern="1200" dirty="0">
                          <a:solidFill>
                            <a:srgbClr val="0D0D0D"/>
                          </a:solidFill>
                          <a:latin typeface="Meiryo"/>
                          <a:ea typeface="Meiryo"/>
                          <a:cs typeface="+mn-cs"/>
                        </a:rPr>
                        <a:t>円</a:t>
                      </a:r>
                      <a:r>
                        <a:rPr kumimoji="1" lang="en-US" altLang="ja-JP" sz="1050" kern="1200" dirty="0">
                          <a:solidFill>
                            <a:srgbClr val="0D0D0D"/>
                          </a:solidFill>
                          <a:latin typeface="Meiryo"/>
                          <a:ea typeface="Meiryo"/>
                          <a:cs typeface="+mn-cs"/>
                        </a:rPr>
                        <a:t>×1.5</a:t>
                      </a:r>
                      <a:r>
                        <a:rPr kumimoji="1" lang="ja-JP" altLang="en-US" sz="1050" kern="1200" dirty="0">
                          <a:solidFill>
                            <a:srgbClr val="0D0D0D"/>
                          </a:solidFill>
                          <a:latin typeface="Meiryo"/>
                          <a:ea typeface="Meiryo"/>
                          <a:cs typeface="+mn-cs"/>
                        </a:rPr>
                        <a:t>倍）</a:t>
                      </a:r>
                      <a:r>
                        <a:rPr kumimoji="1" lang="en-US" altLang="ja-JP" sz="1000" dirty="0">
                          <a:solidFill>
                            <a:srgbClr val="002AFF"/>
                          </a:solidFill>
                          <a:latin typeface="Meiryo"/>
                          <a:ea typeface="Meiryo"/>
                        </a:rPr>
                        <a:t>※2</a:t>
                      </a:r>
                      <a:endParaRPr kumimoji="1" lang="ja-JP" altLang="en-US" sz="1000" kern="1200" dirty="0">
                        <a:solidFill>
                          <a:srgbClr val="002AFF"/>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dirty="0">
                          <a:solidFill>
                            <a:schemeClr val="bg1"/>
                          </a:solidFill>
                          <a:latin typeface="Meiryo"/>
                          <a:ea typeface="Meiryo"/>
                          <a:cs typeface="+mn-cs"/>
                        </a:rPr>
                        <a:t>（枠配信のみ）</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7" name="円/楕円 15">
            <a:extLst>
              <a:ext uri="{FF2B5EF4-FFF2-40B4-BE49-F238E27FC236}">
                <a16:creationId xmlns:a16="http://schemas.microsoft.com/office/drawing/2014/main" id="{AD0A831F-1C33-2080-195C-3369E0BD1025}"/>
              </a:ext>
            </a:extLst>
          </p:cNvPr>
          <p:cNvSpPr>
            <a:spLocks noChangeAspect="1"/>
          </p:cNvSpPr>
          <p:nvPr/>
        </p:nvSpPr>
        <p:spPr>
          <a:xfrm>
            <a:off x="8259210" y="2509359"/>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0" name="正方形/長方形 9">
            <a:extLst>
              <a:ext uri="{FF2B5EF4-FFF2-40B4-BE49-F238E27FC236}">
                <a16:creationId xmlns:a16="http://schemas.microsoft.com/office/drawing/2014/main" id="{6ACBC1F3-9C00-985E-B913-2F2FAC8ECBC3}"/>
              </a:ext>
            </a:extLst>
          </p:cNvPr>
          <p:cNvSpPr/>
          <p:nvPr/>
        </p:nvSpPr>
        <p:spPr>
          <a:xfrm>
            <a:off x="4637615" y="6013583"/>
            <a:ext cx="7314240" cy="270843"/>
          </a:xfrm>
          <a:prstGeom prst="rect">
            <a:avLst/>
          </a:prstGeom>
        </p:spPr>
        <p:txBody>
          <a:bodyPr wrap="square" lIns="0" tIns="0" rIns="0" bIns="0" anchor="t">
            <a:spAutoFit/>
          </a:bodyPr>
          <a:lstStyle/>
          <a:p>
            <a:pPr eaLnBrk="1" fontAlgn="auto" hangingPunct="1">
              <a:lnSpc>
                <a:spcPct val="110000"/>
              </a:lnSpc>
              <a:spcBef>
                <a:spcPts val="0"/>
              </a:spcBef>
              <a:spcAft>
                <a:spcPts val="0"/>
              </a:spcAft>
              <a:defRPr/>
            </a:pPr>
            <a:r>
              <a:rPr kumimoji="0" lang="en-US" altLang="ja-JP" sz="800" kern="0" dirty="0">
                <a:solidFill>
                  <a:srgbClr val="002AFF"/>
                </a:solidFill>
                <a:latin typeface="Meiryo" panose="020B0604030504040204" pitchFamily="34" charset="-128"/>
                <a:ea typeface="Meiryo" panose="020B0604030504040204" pitchFamily="34" charset="-128"/>
              </a:rPr>
              <a:t>※1  </a:t>
            </a:r>
            <a:r>
              <a:rPr kumimoji="0" lang="ja-JP" altLang="en-US" sz="800" kern="0" dirty="0">
                <a:solidFill>
                  <a:srgbClr val="002AFF"/>
                </a:solidFill>
                <a:latin typeface="Meiryo" panose="020B0604030504040204" pitchFamily="34" charset="-128"/>
                <a:ea typeface="Meiryo" panose="020B0604030504040204" pitchFamily="34" charset="-128"/>
              </a:rPr>
              <a:t>都道府県指定の掛け率含む。さらにターゲティングを掛ける場合は基本料金</a:t>
            </a:r>
            <a:r>
              <a:rPr kumimoji="0" lang="en" altLang="ja-JP" sz="800" kern="0" dirty="0">
                <a:solidFill>
                  <a:srgbClr val="002AFF"/>
                </a:solidFill>
                <a:latin typeface="Meiryo" panose="020B0604030504040204" pitchFamily="34" charset="-128"/>
                <a:ea typeface="Meiryo" panose="020B0604030504040204" pitchFamily="34" charset="-128"/>
              </a:rPr>
              <a:t>vCPM</a:t>
            </a:r>
            <a:r>
              <a:rPr kumimoji="0" lang="en-US" altLang="ja-JP" sz="800" kern="0" dirty="0">
                <a:solidFill>
                  <a:srgbClr val="002AFF"/>
                </a:solidFill>
                <a:latin typeface="Meiryo" panose="020B0604030504040204" pitchFamily="34" charset="-128"/>
                <a:ea typeface="Meiryo" panose="020B0604030504040204" pitchFamily="34" charset="-128"/>
              </a:rPr>
              <a:t>(</a:t>
            </a:r>
            <a:r>
              <a:rPr kumimoji="0" lang="ja-JP" altLang="en-US" sz="800" kern="0" dirty="0">
                <a:solidFill>
                  <a:srgbClr val="002AFF"/>
                </a:solidFill>
                <a:latin typeface="Meiryo" panose="020B0604030504040204" pitchFamily="34" charset="-128"/>
                <a:ea typeface="Meiryo" panose="020B0604030504040204" pitchFamily="34" charset="-128"/>
              </a:rPr>
              <a:t>★</a:t>
            </a:r>
            <a:r>
              <a:rPr kumimoji="0" lang="en-US" altLang="ja-JP" sz="800" kern="0" dirty="0">
                <a:solidFill>
                  <a:srgbClr val="002AFF"/>
                </a:solidFill>
                <a:latin typeface="Meiryo" panose="020B0604030504040204" pitchFamily="34" charset="-128"/>
                <a:ea typeface="Meiryo" panose="020B0604030504040204" pitchFamily="34" charset="-128"/>
              </a:rPr>
              <a:t>)</a:t>
            </a:r>
            <a:r>
              <a:rPr kumimoji="0" lang="ja-JP" altLang="en-US" sz="800" kern="0" dirty="0">
                <a:solidFill>
                  <a:srgbClr val="002AFF"/>
                </a:solidFill>
                <a:latin typeface="Meiryo" panose="020B0604030504040204" pitchFamily="34" charset="-128"/>
                <a:ea typeface="Meiryo" panose="020B0604030504040204" pitchFamily="34" charset="-128"/>
              </a:rPr>
              <a:t>を元に計算せず、カッコ内の計算式を元に計算してください。</a:t>
            </a:r>
            <a:endParaRPr kumimoji="0" lang="en-US" altLang="ja-JP" sz="800" kern="0" dirty="0">
              <a:solidFill>
                <a:srgbClr val="002AFF"/>
              </a:solidFill>
              <a:latin typeface="Meiryo" panose="020B0604030504040204" pitchFamily="34" charset="-128"/>
              <a:ea typeface="Meiryo" panose="020B0604030504040204" pitchFamily="34" charset="-128"/>
            </a:endParaRPr>
          </a:p>
          <a:p>
            <a:pPr eaLnBrk="1" fontAlgn="auto" hangingPunct="1">
              <a:lnSpc>
                <a:spcPct val="110000"/>
              </a:lnSpc>
              <a:spcBef>
                <a:spcPts val="0"/>
              </a:spcBef>
              <a:spcAft>
                <a:spcPts val="0"/>
              </a:spcAft>
              <a:defRPr/>
            </a:pPr>
            <a:r>
              <a:rPr kumimoji="0" lang="en-US" altLang="ja-JP" sz="800" kern="0" dirty="0">
                <a:solidFill>
                  <a:srgbClr val="002AFF"/>
                </a:solidFill>
                <a:latin typeface="Meiryo" panose="020B0604030504040204" pitchFamily="34" charset="-128"/>
                <a:ea typeface="Meiryo" panose="020B0604030504040204" pitchFamily="34" charset="-128"/>
              </a:rPr>
              <a:t>※2  </a:t>
            </a:r>
            <a:r>
              <a:rPr lang="ja-JP" altLang="en-US" sz="800" dirty="0">
                <a:solidFill>
                  <a:srgbClr val="002AFF"/>
                </a:solidFill>
                <a:latin typeface="Meiryo" panose="020B0604030504040204" pitchFamily="34" charset="-128"/>
                <a:ea typeface="Meiryo" panose="020B0604030504040204" pitchFamily="34" charset="-128"/>
              </a:rPr>
              <a:t>市区郡指定の掛け率含む。</a:t>
            </a:r>
            <a:endParaRPr lang="en-US" altLang="ja-JP" sz="800" dirty="0">
              <a:solidFill>
                <a:srgbClr val="002AFF"/>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399088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DD24B-DC3D-500E-D7C0-A43DA7109257}"/>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2B28131D-1480-3401-05D1-AF56CAA1C26B}"/>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223FEC8B-A01E-4A6F-5A38-A2B7D6C140D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2" name="テキスト プレースホルダー 35">
            <a:extLst>
              <a:ext uri="{FF2B5EF4-FFF2-40B4-BE49-F238E27FC236}">
                <a16:creationId xmlns:a16="http://schemas.microsoft.com/office/drawing/2014/main" id="{63B2DAEF-6AC5-0751-15B0-C47C071B6162}"/>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LINE Talk Head View</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endParaRPr lang="ja-JP" altLang="en-US" sz="2000" dirty="0">
              <a:solidFill>
                <a:srgbClr val="000048"/>
              </a:solidFill>
              <a:highlight>
                <a:srgbClr val="AAAAAF"/>
              </a:highlight>
              <a:latin typeface="Meiryo" panose="020B0604030504040204" pitchFamily="50" charset="-128"/>
              <a:ea typeface="Meiryo" panose="020B0604030504040204" pitchFamily="50" charset="-128"/>
            </a:endParaRPr>
          </a:p>
        </p:txBody>
      </p:sp>
      <p:sp>
        <p:nvSpPr>
          <p:cNvPr id="2" name="角丸四角形 4">
            <a:extLst>
              <a:ext uri="{FF2B5EF4-FFF2-40B4-BE49-F238E27FC236}">
                <a16:creationId xmlns:a16="http://schemas.microsoft.com/office/drawing/2014/main" id="{AC22310C-3750-52C5-4D3D-41A484C6B5B5}"/>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4" name="テキスト ボックス 5">
            <a:extLst>
              <a:ext uri="{FF2B5EF4-FFF2-40B4-BE49-F238E27FC236}">
                <a16:creationId xmlns:a16="http://schemas.microsoft.com/office/drawing/2014/main" id="{6A90E12B-E17A-8F1D-62BE-CD54431661DF}"/>
              </a:ext>
            </a:extLst>
          </p:cNvPr>
          <p:cNvSpPr txBox="1"/>
          <p:nvPr/>
        </p:nvSpPr>
        <p:spPr>
          <a:xfrm>
            <a:off x="479424" y="4790452"/>
            <a:ext cx="11233147" cy="1615827"/>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上記表の「●」がターゲティング設定可になります。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年齢は以下の区分で指定が可能です。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70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歳以上</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=2.16</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FFC000"/>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graphicFrame>
        <p:nvGraphicFramePr>
          <p:cNvPr id="11" name="表 10">
            <a:extLst>
              <a:ext uri="{FF2B5EF4-FFF2-40B4-BE49-F238E27FC236}">
                <a16:creationId xmlns:a16="http://schemas.microsoft.com/office/drawing/2014/main" id="{E32B4F43-1AE4-5E89-87FA-92A4F15CD826}"/>
              </a:ext>
            </a:extLst>
          </p:cNvPr>
          <p:cNvGraphicFramePr>
            <a:graphicFrameLocks noGrp="1"/>
          </p:cNvGraphicFramePr>
          <p:nvPr>
            <p:extLst>
              <p:ext uri="{D42A27DB-BD31-4B8C-83A1-F6EECF244321}">
                <p14:modId xmlns:p14="http://schemas.microsoft.com/office/powerpoint/2010/main" val="1890182264"/>
              </p:ext>
            </p:extLst>
          </p:nvPr>
        </p:nvGraphicFramePr>
        <p:xfrm>
          <a:off x="479423" y="884135"/>
          <a:ext cx="11062086" cy="3863724"/>
        </p:xfrm>
        <a:graphic>
          <a:graphicData uri="http://schemas.openxmlformats.org/drawingml/2006/table">
            <a:tbl>
              <a:tblPr bandRow="1"/>
              <a:tblGrid>
                <a:gridCol w="1453549">
                  <a:extLst>
                    <a:ext uri="{9D8B030D-6E8A-4147-A177-3AD203B41FA5}">
                      <a16:colId xmlns:a16="http://schemas.microsoft.com/office/drawing/2014/main" val="792911817"/>
                    </a:ext>
                  </a:extLst>
                </a:gridCol>
                <a:gridCol w="1400537">
                  <a:extLst>
                    <a:ext uri="{9D8B030D-6E8A-4147-A177-3AD203B41FA5}">
                      <a16:colId xmlns:a16="http://schemas.microsoft.com/office/drawing/2014/main" val="2515137241"/>
                    </a:ext>
                  </a:extLst>
                </a:gridCol>
                <a:gridCol w="2052000">
                  <a:extLst>
                    <a:ext uri="{9D8B030D-6E8A-4147-A177-3AD203B41FA5}">
                      <a16:colId xmlns:a16="http://schemas.microsoft.com/office/drawing/2014/main" val="3608287535"/>
                    </a:ext>
                  </a:extLst>
                </a:gridCol>
                <a:gridCol w="2052000">
                  <a:extLst>
                    <a:ext uri="{9D8B030D-6E8A-4147-A177-3AD203B41FA5}">
                      <a16:colId xmlns:a16="http://schemas.microsoft.com/office/drawing/2014/main" val="135909385"/>
                    </a:ext>
                  </a:extLst>
                </a:gridCol>
                <a:gridCol w="2052000">
                  <a:extLst>
                    <a:ext uri="{9D8B030D-6E8A-4147-A177-3AD203B41FA5}">
                      <a16:colId xmlns:a16="http://schemas.microsoft.com/office/drawing/2014/main" val="2591893762"/>
                    </a:ext>
                  </a:extLst>
                </a:gridCol>
                <a:gridCol w="2052000">
                  <a:extLst>
                    <a:ext uri="{9D8B030D-6E8A-4147-A177-3AD203B41FA5}">
                      <a16:colId xmlns:a16="http://schemas.microsoft.com/office/drawing/2014/main" val="3977486158"/>
                    </a:ext>
                  </a:extLst>
                </a:gridCol>
              </a:tblGrid>
              <a:tr h="49048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panose="020B0604030504040204" pitchFamily="34" charset="-128"/>
                          <a:ea typeface="Meiryo" panose="020B0604030504040204" pitchFamily="34" charset="-128"/>
                        </a:rPr>
                        <a:t>vCPM</a:t>
                      </a:r>
                      <a:endParaRPr kumimoji="1" lang="en-US" altLang="ja-JP" sz="1100" b="1" kern="1200" dirty="0">
                        <a:solidFill>
                          <a:schemeClr val="bg1"/>
                        </a:solidFill>
                        <a:latin typeface="Meiryo" panose="020B0604030504040204" pitchFamily="34" charset="-128"/>
                        <a:ea typeface="Meiryo" panose="020B0604030504040204" pitchFamily="34" charset="-128"/>
                      </a:endParaRPr>
                    </a:p>
                    <a:p>
                      <a:pPr algn="ctr"/>
                      <a:r>
                        <a:rPr kumimoji="1" lang="ja-JP" altLang="en-US" sz="1100" b="1" kern="1200" dirty="0">
                          <a:solidFill>
                            <a:schemeClr val="bg1"/>
                          </a:solidFill>
                          <a:latin typeface="Meiryo" panose="020B0604030504040204" pitchFamily="34" charset="-128"/>
                          <a:ea typeface="Meiryo" panose="020B0604030504040204" pitchFamily="34" charset="-128"/>
                        </a:rPr>
                        <a:t>掛け率</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kern="1200" dirty="0">
                          <a:solidFill>
                            <a:schemeClr val="bg1"/>
                          </a:solidFill>
                          <a:latin typeface="Meiryo" panose="020B0604030504040204" pitchFamily="34" charset="-128"/>
                          <a:ea typeface="Meiryo" panose="020B0604030504040204" pitchFamily="34" charset="-128"/>
                          <a:cs typeface="+mn-cs"/>
                        </a:rPr>
                        <a:t>LINE Talk Head View 1Day</a:t>
                      </a:r>
                      <a:r>
                        <a:rPr kumimoji="1" lang="ja-JP" altLang="en-US" sz="900" b="1" kern="1200" dirty="0">
                          <a:solidFill>
                            <a:schemeClr val="bg1"/>
                          </a:solidFill>
                          <a:latin typeface="Meiryo" panose="020B0604030504040204" pitchFamily="34" charset="-128"/>
                          <a:ea typeface="Meiryo" panose="020B0604030504040204" pitchFamily="34" charset="-128"/>
                          <a:cs typeface="+mn-cs"/>
                        </a:rPr>
                        <a:t>　</a:t>
                      </a:r>
                      <a:r>
                        <a:rPr kumimoji="1" lang="en-US" altLang="ja-JP" sz="9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900" b="1" kern="1200" dirty="0">
                          <a:solidFill>
                            <a:schemeClr val="bg1"/>
                          </a:solidFill>
                          <a:latin typeface="Meiryo" panose="020B0604030504040204" pitchFamily="34" charset="-128"/>
                          <a:ea typeface="Meiryo" panose="020B0604030504040204" pitchFamily="34" charset="-128"/>
                          <a:cs typeface="+mn-cs"/>
                        </a:rPr>
                        <a:t>（オールリーチ）</a:t>
                      </a:r>
                      <a:endParaRPr kumimoji="1" lang="en-US" altLang="ja-JP" sz="9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LINE Talk Head View 1Day</a:t>
                      </a: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　</a:t>
                      </a: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SP</a:t>
                      </a: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（オールリーチ）（性別）</a:t>
                      </a:r>
                      <a:endPar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endParaRPr>
                    </a:p>
                  </a:txBody>
                  <a:tcPr marL="45720" marR="4572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900" b="1" kern="1200" dirty="0">
                          <a:solidFill>
                            <a:schemeClr val="bg1"/>
                          </a:solidFill>
                          <a:latin typeface="Meiryo" panose="020B0604030504040204" pitchFamily="34" charset="-128"/>
                          <a:ea typeface="Meiryo" panose="020B0604030504040204" pitchFamily="34" charset="-128"/>
                          <a:cs typeface="+mn-cs"/>
                        </a:rPr>
                        <a:t>LINE Talk Head View 1Day</a:t>
                      </a:r>
                      <a:r>
                        <a:rPr kumimoji="1" lang="ja-JP" altLang="en-US" sz="900" b="1" kern="1200" dirty="0">
                          <a:solidFill>
                            <a:schemeClr val="bg1"/>
                          </a:solidFill>
                          <a:latin typeface="Meiryo" panose="020B0604030504040204" pitchFamily="34" charset="-128"/>
                          <a:ea typeface="Meiryo" panose="020B0604030504040204" pitchFamily="34" charset="-128"/>
                          <a:cs typeface="+mn-cs"/>
                        </a:rPr>
                        <a:t>　</a:t>
                      </a:r>
                      <a:r>
                        <a:rPr kumimoji="1" lang="en-US" altLang="ja-JP" sz="9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r>
                        <a:rPr kumimoji="1" lang="en-US" altLang="ja-JP" sz="900" b="1" kern="1200" dirty="0">
                          <a:solidFill>
                            <a:schemeClr val="bg1"/>
                          </a:solidFill>
                          <a:latin typeface="Meiryo" panose="020B0604030504040204" pitchFamily="34" charset="-128"/>
                          <a:ea typeface="Meiryo" panose="020B0604030504040204" pitchFamily="34" charset="-128"/>
                          <a:cs typeface="+mn-cs"/>
                        </a:rPr>
                        <a:t>3,000</a:t>
                      </a:r>
                      <a:r>
                        <a:rPr kumimoji="1" lang="ja-JP" altLang="en-US" sz="900" b="1" kern="1200" dirty="0">
                          <a:solidFill>
                            <a:schemeClr val="bg1"/>
                          </a:solidFill>
                          <a:latin typeface="Meiryo" panose="020B0604030504040204" pitchFamily="34" charset="-128"/>
                          <a:ea typeface="Meiryo" panose="020B0604030504040204" pitchFamily="34" charset="-128"/>
                          <a:cs typeface="+mn-cs"/>
                        </a:rPr>
                        <a:t>万リーチ）</a:t>
                      </a: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900" b="1" kern="1200" dirty="0">
                          <a:solidFill>
                            <a:schemeClr val="bg1"/>
                          </a:solidFill>
                          <a:latin typeface="Meiryo" panose="020B0604030504040204" pitchFamily="34" charset="-128"/>
                          <a:ea typeface="Meiryo" panose="020B0604030504040204" pitchFamily="34" charset="-128"/>
                          <a:cs typeface="+mn-cs"/>
                        </a:rPr>
                        <a:t>LINE Talk Head View 1Day</a:t>
                      </a:r>
                      <a:r>
                        <a:rPr kumimoji="1" lang="ja-JP" altLang="en-US" sz="900" b="1" kern="1200" dirty="0">
                          <a:solidFill>
                            <a:schemeClr val="bg1"/>
                          </a:solidFill>
                          <a:latin typeface="Meiryo" panose="020B0604030504040204" pitchFamily="34" charset="-128"/>
                          <a:ea typeface="Meiryo" panose="020B0604030504040204" pitchFamily="34" charset="-128"/>
                          <a:cs typeface="+mn-cs"/>
                        </a:rPr>
                        <a:t>　</a:t>
                      </a:r>
                      <a:r>
                        <a:rPr kumimoji="1" lang="en-US" altLang="ja-JP" sz="9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r>
                        <a:rPr kumimoji="1" lang="en-US" altLang="ja-JP" sz="900" b="1" kern="1200" dirty="0">
                          <a:solidFill>
                            <a:schemeClr val="bg1"/>
                          </a:solidFill>
                          <a:latin typeface="Meiryo" panose="020B0604030504040204" pitchFamily="34" charset="-128"/>
                          <a:ea typeface="Meiryo" panose="020B0604030504040204" pitchFamily="34" charset="-128"/>
                          <a:cs typeface="+mn-cs"/>
                        </a:rPr>
                        <a:t>1,400</a:t>
                      </a:r>
                      <a:r>
                        <a:rPr kumimoji="1" lang="ja-JP" altLang="en-US" sz="900" b="1" kern="1200" dirty="0">
                          <a:solidFill>
                            <a:schemeClr val="bg1"/>
                          </a:solidFill>
                          <a:latin typeface="Meiryo" panose="020B0604030504040204" pitchFamily="34" charset="-128"/>
                          <a:ea typeface="Meiryo" panose="020B0604030504040204" pitchFamily="34" charset="-128"/>
                          <a:cs typeface="+mn-cs"/>
                        </a:rPr>
                        <a:t>万リーチ）</a:t>
                      </a: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性別</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a:solidFill>
                            <a:schemeClr val="bg1"/>
                          </a:solidFill>
                          <a:latin typeface="Meiryo" panose="020B0604030504040204" pitchFamily="34" charset="-128"/>
                          <a:ea typeface="Meiryo" panose="020B0604030504040204" pitchFamily="34" charset="-128"/>
                        </a:rPr>
                        <a:t>1.2</a:t>
                      </a:r>
                      <a:r>
                        <a:rPr kumimoji="1" lang="ja-JP" altLang="en-US" sz="1100" b="0">
                          <a:solidFill>
                            <a:schemeClr val="bg1"/>
                          </a:solidFill>
                          <a:latin typeface="Meiryo" panose="020B0604030504040204" pitchFamily="34" charset="-128"/>
                          <a:ea typeface="Meiryo" panose="020B0604030504040204" pitchFamily="34" charset="-128"/>
                        </a:rPr>
                        <a:t>倍</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84434171"/>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年齢</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1.2</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931917948"/>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6098080"/>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463668774"/>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57742112"/>
                  </a:ext>
                </a:extLst>
              </a:tr>
              <a:tr h="490481">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イベント）</a:t>
                      </a:r>
                      <a:r>
                        <a:rPr kumimoji="1" lang="en-US" altLang="ja-JP" sz="900" b="0" kern="1200" dirty="0">
                          <a:solidFill>
                            <a:schemeClr val="bg1"/>
                          </a:solidFill>
                          <a:latin typeface="Meiryo" panose="020B0604030504040204" pitchFamily="34" charset="-128"/>
                          <a:ea typeface="Meiryo" panose="020B0604030504040204" pitchFamily="34" charset="-128"/>
                        </a:rPr>
                        <a:t>※</a:t>
                      </a:r>
                      <a:r>
                        <a:rPr kumimoji="1" lang="ja-JP" altLang="en-US" sz="900" b="0" kern="1200" dirty="0">
                          <a:solidFill>
                            <a:schemeClr val="bg1"/>
                          </a:solidFill>
                          <a:latin typeface="Meiryo" panose="020B0604030504040204" pitchFamily="34" charset="-128"/>
                          <a:ea typeface="Meiryo" panose="020B0604030504040204" pitchFamily="34" charset="-128"/>
                        </a:rPr>
                        <a:t>１</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配信：</a:t>
                      </a:r>
                      <a:r>
                        <a:rPr kumimoji="1" lang="en-US" altLang="ja-JP" sz="1000" b="0" kern="1200" dirty="0">
                          <a:solidFill>
                            <a:schemeClr val="bg1"/>
                          </a:solidFill>
                          <a:latin typeface="Meiryo" panose="020B0604030504040204" pitchFamily="34" charset="-128"/>
                          <a:ea typeface="Meiryo" panose="020B0604030504040204" pitchFamily="34" charset="-128"/>
                        </a:rPr>
                        <a:t>1.5</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en-US" altLang="ja-JP" sz="10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0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000" b="0" kern="1200" dirty="0">
                          <a:solidFill>
                            <a:schemeClr val="bg1"/>
                          </a:solidFill>
                          <a:latin typeface="Meiryo" panose="020B0604030504040204" pitchFamily="34" charset="-128"/>
                          <a:ea typeface="Meiryo" panose="020B0604030504040204" pitchFamily="34" charset="-128"/>
                          <a:cs typeface="+mn-cs"/>
                        </a:rPr>
                        <a:t>倍</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967014782"/>
                  </a:ext>
                </a:extLst>
              </a:tr>
              <a:tr h="46345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オーディエンスリスト（ヤフー提供）</a:t>
                      </a:r>
                      <a:r>
                        <a:rPr kumimoji="1" lang="ja-JP" altLang="en-US" sz="1050" b="0" kern="1200">
                          <a:solidFill>
                            <a:schemeClr val="bg1"/>
                          </a:solidFill>
                          <a:latin typeface="Meiryo" panose="020B0604030504040204" pitchFamily="34" charset="-128"/>
                          <a:ea typeface="Meiryo" panose="020B0604030504040204" pitchFamily="34" charset="-128"/>
                        </a:rPr>
                        <a:t>　</a:t>
                      </a:r>
                      <a:r>
                        <a:rPr kumimoji="1" lang="en-US" altLang="ja-JP" sz="105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（ヤフー提供）</a:t>
                      </a:r>
                      <a:r>
                        <a:rPr kumimoji="1" lang="en-US" altLang="ja-JP" sz="900" b="0" kern="1200"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750538939"/>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1.0</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3726732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4DF4F3F0-E8BD-8F2D-CCD2-D48FEAC059CC}"/>
              </a:ext>
            </a:extLst>
          </p:cNvPr>
          <p:cNvSpPr>
            <a:spLocks noGrp="1"/>
          </p:cNvSpPr>
          <p:nvPr>
            <p:ph type="body" sz="quarter" idx="14"/>
          </p:nvPr>
        </p:nvSpPr>
        <p:spPr/>
        <p:txBody>
          <a:bodyPr>
            <a:normAutofit fontScale="92500" lnSpcReduction="10000"/>
          </a:bodyPr>
          <a:lstStyle/>
          <a:p>
            <a:r>
              <a:rPr lang="ja-JP" altLang="en-US" dirty="0"/>
              <a:t>概要</a:t>
            </a:r>
          </a:p>
        </p:txBody>
      </p:sp>
      <p:sp>
        <p:nvSpPr>
          <p:cNvPr id="3" name="テキスト プレースホルダー 2">
            <a:extLst>
              <a:ext uri="{FF2B5EF4-FFF2-40B4-BE49-F238E27FC236}">
                <a16:creationId xmlns:a16="http://schemas.microsoft.com/office/drawing/2014/main" id="{F7C2E434-12F9-9A31-7E21-8AD256202515}"/>
              </a:ext>
            </a:extLst>
          </p:cNvPr>
          <p:cNvSpPr>
            <a:spLocks noGrp="1"/>
          </p:cNvSpPr>
          <p:nvPr>
            <p:ph type="body" sz="quarter" idx="15"/>
          </p:nvPr>
        </p:nvSpPr>
        <p:spPr/>
        <p:txBody>
          <a:bodyPr>
            <a:normAutofit fontScale="92500" lnSpcReduction="10000"/>
          </a:bodyPr>
          <a:lstStyle/>
          <a:p>
            <a:pPr marL="0" indent="0">
              <a:buNone/>
            </a:pPr>
            <a:r>
              <a:rPr lang="ja-JP" altLang="en-US" dirty="0">
                <a:latin typeface="+mn-ea"/>
              </a:rPr>
              <a:t>商品スペック</a:t>
            </a:r>
            <a:endParaRPr lang="ja-JP" altLang="en-US" sz="1800" b="1" dirty="0">
              <a:latin typeface="+mn-ea"/>
              <a:ea typeface="+mn-ea"/>
            </a:endParaRPr>
          </a:p>
        </p:txBody>
      </p:sp>
      <p:sp>
        <p:nvSpPr>
          <p:cNvPr id="18" name="テキスト プレースホルダー 17">
            <a:extLst>
              <a:ext uri="{FF2B5EF4-FFF2-40B4-BE49-F238E27FC236}">
                <a16:creationId xmlns:a16="http://schemas.microsoft.com/office/drawing/2014/main" id="{FBA0ED09-3BFD-6B31-F9F6-FEA28588925B}"/>
              </a:ext>
            </a:extLst>
          </p:cNvPr>
          <p:cNvSpPr>
            <a:spLocks noGrp="1"/>
          </p:cNvSpPr>
          <p:nvPr>
            <p:ph type="body" sz="quarter" idx="16"/>
          </p:nvPr>
        </p:nvSpPr>
        <p:spPr/>
        <p:txBody>
          <a:bodyPr>
            <a:normAutofit fontScale="92500" lnSpcReduction="10000"/>
          </a:bodyPr>
          <a:lstStyle/>
          <a:p>
            <a:r>
              <a:rPr lang="ja-JP" altLang="en-US" dirty="0"/>
              <a:t>その他・注意事項</a:t>
            </a:r>
          </a:p>
        </p:txBody>
      </p:sp>
    </p:spTree>
    <p:extLst>
      <p:ext uri="{BB962C8B-B14F-4D97-AF65-F5344CB8AC3E}">
        <p14:creationId xmlns:p14="http://schemas.microsoft.com/office/powerpoint/2010/main" val="2720024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1455B-E554-CE7F-45C4-5018156C10C4}"/>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81E6D9CB-9215-F1D5-C2E5-35BB3F6D2FB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7E792516-4FF7-77C7-0BEC-A4901ACB6C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2" name="テキスト プレースホルダー 35">
            <a:extLst>
              <a:ext uri="{FF2B5EF4-FFF2-40B4-BE49-F238E27FC236}">
                <a16:creationId xmlns:a16="http://schemas.microsoft.com/office/drawing/2014/main" id="{BF207EFE-00AB-6F8F-3489-8C770068FC08}"/>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LINE Talk Head View</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endParaRPr lang="ja-JP" altLang="en-US" sz="2000" dirty="0">
              <a:solidFill>
                <a:srgbClr val="000048"/>
              </a:solidFill>
              <a:highlight>
                <a:srgbClr val="AAAAAF"/>
              </a:highlight>
              <a:latin typeface="Meiryo" panose="020B0604030504040204" pitchFamily="50" charset="-128"/>
              <a:ea typeface="Meiryo" panose="020B0604030504040204" pitchFamily="50" charset="-128"/>
            </a:endParaRPr>
          </a:p>
        </p:txBody>
      </p:sp>
      <p:sp>
        <p:nvSpPr>
          <p:cNvPr id="2" name="角丸四角形 4">
            <a:extLst>
              <a:ext uri="{FF2B5EF4-FFF2-40B4-BE49-F238E27FC236}">
                <a16:creationId xmlns:a16="http://schemas.microsoft.com/office/drawing/2014/main" id="{34BD8844-2924-DD2F-5FAC-F5806989D2A8}"/>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cs typeface="+mn-cs"/>
              </a:rPr>
              <a:t>ターゲティング設定</a:t>
            </a:r>
          </a:p>
        </p:txBody>
      </p:sp>
      <p:sp>
        <p:nvSpPr>
          <p:cNvPr id="4" name="テキスト ボックス 5">
            <a:extLst>
              <a:ext uri="{FF2B5EF4-FFF2-40B4-BE49-F238E27FC236}">
                <a16:creationId xmlns:a16="http://schemas.microsoft.com/office/drawing/2014/main" id="{F76A5B2A-7B58-3378-62A0-FEA2E528736B}"/>
              </a:ext>
            </a:extLst>
          </p:cNvPr>
          <p:cNvSpPr txBox="1"/>
          <p:nvPr/>
        </p:nvSpPr>
        <p:spPr>
          <a:xfrm>
            <a:off x="479424" y="4790452"/>
            <a:ext cx="11233147" cy="1615827"/>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上記表の「●」がターゲティング設定可になります。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年齢は以下の区分で指定が可能です。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35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39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45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49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55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65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69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 </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70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歳以上</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=2.16</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FFC000"/>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graphicFrame>
        <p:nvGraphicFramePr>
          <p:cNvPr id="11" name="表 10">
            <a:extLst>
              <a:ext uri="{FF2B5EF4-FFF2-40B4-BE49-F238E27FC236}">
                <a16:creationId xmlns:a16="http://schemas.microsoft.com/office/drawing/2014/main" id="{A6260912-BF58-714A-7AAD-36203F5C5014}"/>
              </a:ext>
            </a:extLst>
          </p:cNvPr>
          <p:cNvGraphicFramePr>
            <a:graphicFrameLocks noGrp="1"/>
          </p:cNvGraphicFramePr>
          <p:nvPr>
            <p:extLst>
              <p:ext uri="{D42A27DB-BD31-4B8C-83A1-F6EECF244321}">
                <p14:modId xmlns:p14="http://schemas.microsoft.com/office/powerpoint/2010/main" val="2013761343"/>
              </p:ext>
            </p:extLst>
          </p:nvPr>
        </p:nvGraphicFramePr>
        <p:xfrm>
          <a:off x="479423" y="884135"/>
          <a:ext cx="11062086" cy="3863724"/>
        </p:xfrm>
        <a:graphic>
          <a:graphicData uri="http://schemas.openxmlformats.org/drawingml/2006/table">
            <a:tbl>
              <a:tblPr bandRow="1"/>
              <a:tblGrid>
                <a:gridCol w="1453549">
                  <a:extLst>
                    <a:ext uri="{9D8B030D-6E8A-4147-A177-3AD203B41FA5}">
                      <a16:colId xmlns:a16="http://schemas.microsoft.com/office/drawing/2014/main" val="792911817"/>
                    </a:ext>
                  </a:extLst>
                </a:gridCol>
                <a:gridCol w="1400537">
                  <a:extLst>
                    <a:ext uri="{9D8B030D-6E8A-4147-A177-3AD203B41FA5}">
                      <a16:colId xmlns:a16="http://schemas.microsoft.com/office/drawing/2014/main" val="2515137241"/>
                    </a:ext>
                  </a:extLst>
                </a:gridCol>
                <a:gridCol w="2736000">
                  <a:extLst>
                    <a:ext uri="{9D8B030D-6E8A-4147-A177-3AD203B41FA5}">
                      <a16:colId xmlns:a16="http://schemas.microsoft.com/office/drawing/2014/main" val="4182644762"/>
                    </a:ext>
                  </a:extLst>
                </a:gridCol>
                <a:gridCol w="2736000">
                  <a:extLst>
                    <a:ext uri="{9D8B030D-6E8A-4147-A177-3AD203B41FA5}">
                      <a16:colId xmlns:a16="http://schemas.microsoft.com/office/drawing/2014/main" val="3915536382"/>
                    </a:ext>
                  </a:extLst>
                </a:gridCol>
                <a:gridCol w="2736000">
                  <a:extLst>
                    <a:ext uri="{9D8B030D-6E8A-4147-A177-3AD203B41FA5}">
                      <a16:colId xmlns:a16="http://schemas.microsoft.com/office/drawing/2014/main" val="1616982969"/>
                    </a:ext>
                  </a:extLst>
                </a:gridCol>
              </a:tblGrid>
              <a:tr h="49048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panose="020B0604030504040204" pitchFamily="34" charset="-128"/>
                          <a:ea typeface="Meiryo" panose="020B0604030504040204" pitchFamily="34" charset="-128"/>
                        </a:rPr>
                        <a:t>vCPM</a:t>
                      </a:r>
                      <a:endParaRPr kumimoji="1" lang="en-US" altLang="ja-JP" sz="1100" b="1" kern="1200" dirty="0">
                        <a:solidFill>
                          <a:schemeClr val="bg1"/>
                        </a:solidFill>
                        <a:latin typeface="Meiryo" panose="020B0604030504040204" pitchFamily="34" charset="-128"/>
                        <a:ea typeface="Meiryo" panose="020B0604030504040204" pitchFamily="34" charset="-128"/>
                      </a:endParaRPr>
                    </a:p>
                    <a:p>
                      <a:pPr algn="ctr"/>
                      <a:r>
                        <a:rPr kumimoji="1" lang="ja-JP" altLang="en-US" sz="1100" b="1" kern="1200" dirty="0">
                          <a:solidFill>
                            <a:schemeClr val="bg1"/>
                          </a:solidFill>
                          <a:latin typeface="Meiryo" panose="020B0604030504040204" pitchFamily="34" charset="-128"/>
                          <a:ea typeface="Meiryo" panose="020B0604030504040204" pitchFamily="34" charset="-128"/>
                        </a:rPr>
                        <a:t>掛け率</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LINE Talk Head View</a:t>
                      </a: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　</a:t>
                      </a: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SP</a:t>
                      </a: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700" b="1" kern="1200" dirty="0">
                          <a:solidFill>
                            <a:schemeClr val="bg1"/>
                          </a:solidFill>
                          <a:latin typeface="Meiryo" panose="020B0604030504040204" pitchFamily="34" charset="-128"/>
                          <a:ea typeface="Meiryo" panose="020B0604030504040204" pitchFamily="34" charset="-128"/>
                          <a:cs typeface="+mn-cs"/>
                        </a:rPr>
                        <a:t>LINE Talk Head View</a:t>
                      </a:r>
                      <a:r>
                        <a:rPr kumimoji="1" lang="ja-JP" altLang="en-US" sz="700" b="1" kern="1200" dirty="0">
                          <a:solidFill>
                            <a:schemeClr val="bg1"/>
                          </a:solidFill>
                          <a:latin typeface="Meiryo" panose="020B0604030504040204" pitchFamily="34" charset="-128"/>
                          <a:ea typeface="Meiryo" panose="020B0604030504040204" pitchFamily="34" charset="-128"/>
                          <a:cs typeface="+mn-cs"/>
                        </a:rPr>
                        <a:t>　</a:t>
                      </a:r>
                      <a:r>
                        <a:rPr kumimoji="1" lang="en-US" altLang="ja-JP" sz="7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700" b="1" kern="1200" dirty="0">
                          <a:solidFill>
                            <a:schemeClr val="bg1"/>
                          </a:solidFill>
                          <a:latin typeface="Meiryo" panose="020B0604030504040204" pitchFamily="34" charset="-128"/>
                          <a:ea typeface="Meiryo" panose="020B0604030504040204" pitchFamily="34" charset="-128"/>
                          <a:cs typeface="+mn-cs"/>
                        </a:rPr>
                        <a:t>（都道府県）</a:t>
                      </a:r>
                      <a:endParaRPr kumimoji="1" lang="en-US" altLang="ja-JP" sz="7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700" b="1" kern="1200" dirty="0">
                          <a:solidFill>
                            <a:schemeClr val="bg1"/>
                          </a:solidFill>
                          <a:latin typeface="Meiryo" panose="020B0604030504040204" pitchFamily="34" charset="-128"/>
                          <a:ea typeface="Meiryo" panose="020B0604030504040204" pitchFamily="34" charset="-128"/>
                          <a:cs typeface="+mn-cs"/>
                        </a:rPr>
                        <a:t>LINE Talk Head View</a:t>
                      </a:r>
                      <a:r>
                        <a:rPr kumimoji="1" lang="ja-JP" altLang="en-US" sz="700" b="1" kern="1200" dirty="0">
                          <a:solidFill>
                            <a:schemeClr val="bg1"/>
                          </a:solidFill>
                          <a:latin typeface="Meiryo" panose="020B0604030504040204" pitchFamily="34" charset="-128"/>
                          <a:ea typeface="Meiryo" panose="020B0604030504040204" pitchFamily="34" charset="-128"/>
                          <a:cs typeface="+mn-cs"/>
                        </a:rPr>
                        <a:t>　</a:t>
                      </a:r>
                      <a:r>
                        <a:rPr kumimoji="1" lang="en-US" altLang="ja-JP" sz="7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700" b="1" kern="1200" dirty="0">
                          <a:solidFill>
                            <a:schemeClr val="bg1"/>
                          </a:solidFill>
                          <a:latin typeface="Meiryo" panose="020B0604030504040204" pitchFamily="34" charset="-128"/>
                          <a:ea typeface="Meiryo" panose="020B0604030504040204" pitchFamily="34" charset="-128"/>
                          <a:cs typeface="+mn-cs"/>
                        </a:rPr>
                        <a:t>（市区郡）</a:t>
                      </a:r>
                      <a:endParaRPr kumimoji="1" lang="en-US" altLang="ja-JP" sz="7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性別</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a:solidFill>
                            <a:schemeClr val="bg1"/>
                          </a:solidFill>
                          <a:latin typeface="Meiryo" panose="020B0604030504040204" pitchFamily="34" charset="-128"/>
                          <a:ea typeface="Meiryo" panose="020B0604030504040204" pitchFamily="34" charset="-128"/>
                        </a:rPr>
                        <a:t>1.2</a:t>
                      </a:r>
                      <a:r>
                        <a:rPr kumimoji="1" lang="ja-JP" altLang="en-US" sz="1100" b="0">
                          <a:solidFill>
                            <a:schemeClr val="bg1"/>
                          </a:solidFill>
                          <a:latin typeface="Meiryo" panose="020B0604030504040204" pitchFamily="34" charset="-128"/>
                          <a:ea typeface="Meiryo" panose="020B0604030504040204" pitchFamily="34" charset="-128"/>
                        </a:rPr>
                        <a:t>倍</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84434171"/>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年齢</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931917948"/>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6098080"/>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i="0" kern="1200" dirty="0">
                          <a:solidFill>
                            <a:srgbClr val="0D0D0D"/>
                          </a:solidFill>
                          <a:latin typeface="Meiryo" panose="020B0604030504040204" pitchFamily="34" charset="-128"/>
                          <a:ea typeface="Meiryo" panose="020B0604030504040204" pitchFamily="34" charset="-128"/>
                          <a:cs typeface="+mn-cs"/>
                        </a:rPr>
                        <a:t>●</a:t>
                      </a: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463668774"/>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57742112"/>
                  </a:ext>
                </a:extLst>
              </a:tr>
              <a:tr h="490481">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イベント）</a:t>
                      </a:r>
                      <a:r>
                        <a:rPr kumimoji="1" lang="en-US" altLang="ja-JP" sz="900" b="0" kern="1200" dirty="0">
                          <a:solidFill>
                            <a:schemeClr val="bg1"/>
                          </a:solidFill>
                          <a:latin typeface="Meiryo" panose="020B0604030504040204" pitchFamily="34" charset="-128"/>
                          <a:ea typeface="Meiryo" panose="020B0604030504040204" pitchFamily="34" charset="-128"/>
                        </a:rPr>
                        <a:t>※</a:t>
                      </a:r>
                      <a:r>
                        <a:rPr kumimoji="1" lang="ja-JP" altLang="en-US" sz="900" b="0" kern="1200" dirty="0">
                          <a:solidFill>
                            <a:schemeClr val="bg1"/>
                          </a:solidFill>
                          <a:latin typeface="Meiryo" panose="020B0604030504040204" pitchFamily="34" charset="-128"/>
                          <a:ea typeface="Meiryo" panose="020B0604030504040204" pitchFamily="34" charset="-128"/>
                        </a:rPr>
                        <a:t>１</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配信：</a:t>
                      </a:r>
                      <a:r>
                        <a:rPr kumimoji="1" lang="en-US" altLang="ja-JP" sz="1000" b="0" kern="1200" dirty="0">
                          <a:solidFill>
                            <a:schemeClr val="bg1"/>
                          </a:solidFill>
                          <a:latin typeface="Meiryo" panose="020B0604030504040204" pitchFamily="34" charset="-128"/>
                          <a:ea typeface="Meiryo" panose="020B0604030504040204" pitchFamily="34" charset="-128"/>
                        </a:rPr>
                        <a:t>1.5</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en-US" altLang="ja-JP" sz="10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0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000" b="0" kern="1200" dirty="0">
                          <a:solidFill>
                            <a:schemeClr val="bg1"/>
                          </a:solidFill>
                          <a:latin typeface="Meiryo" panose="020B0604030504040204" pitchFamily="34" charset="-128"/>
                          <a:ea typeface="Meiryo" panose="020B0604030504040204" pitchFamily="34" charset="-128"/>
                          <a:cs typeface="+mn-cs"/>
                        </a:rPr>
                        <a:t>倍</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kern="1200" dirty="0">
                          <a:solidFill>
                            <a:srgbClr val="0D0D0D"/>
                          </a:solidFill>
                          <a:latin typeface="Meiryo" panose="020B0604030504040204" pitchFamily="34" charset="-128"/>
                          <a:ea typeface="Meiryo" panose="020B0604030504040204" pitchFamily="34" charset="-128"/>
                          <a:cs typeface="+mn-cs"/>
                        </a:rPr>
                        <a:t>●</a:t>
                      </a: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967014782"/>
                  </a:ext>
                </a:extLst>
              </a:tr>
              <a:tr h="46345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オーディエンスリスト（ヤフー提供）</a:t>
                      </a:r>
                      <a:r>
                        <a:rPr kumimoji="1" lang="ja-JP" altLang="en-US" sz="1050" b="0" kern="1200">
                          <a:solidFill>
                            <a:schemeClr val="bg1"/>
                          </a:solidFill>
                          <a:latin typeface="Meiryo" panose="020B0604030504040204" pitchFamily="34" charset="-128"/>
                          <a:ea typeface="Meiryo" panose="020B0604030504040204" pitchFamily="34" charset="-128"/>
                        </a:rPr>
                        <a:t>　</a:t>
                      </a:r>
                      <a:r>
                        <a:rPr kumimoji="1" lang="en-US" altLang="ja-JP" sz="105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（ヤフー提供）</a:t>
                      </a:r>
                      <a:r>
                        <a:rPr kumimoji="1" lang="en-US" altLang="ja-JP" sz="900" b="0" kern="1200"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400" b="1" i="0" kern="1200" dirty="0">
                          <a:solidFill>
                            <a:srgbClr val="0D0D0D"/>
                          </a:solidFill>
                          <a:latin typeface="Meiryo" panose="020B0604030504040204" pitchFamily="34" charset="-128"/>
                          <a:ea typeface="Meiryo" panose="020B0604030504040204" pitchFamily="34" charset="-128"/>
                          <a:cs typeface="+mn-cs"/>
                        </a:rPr>
                        <a:t>●</a:t>
                      </a: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750538939"/>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1.0</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Meiryo" panose="020B0604030504040204" pitchFamily="34" charset="-128"/>
                          <a:ea typeface="Meiryo" panose="020B0604030504040204" pitchFamily="34" charset="-128"/>
                          <a:cs typeface="+mn-cs"/>
                        </a:rPr>
                        <a:t>1-100</a:t>
                      </a:r>
                      <a:r>
                        <a:rPr kumimoji="1" lang="ja-JP" altLang="en-US" sz="1100" b="0" kern="1200">
                          <a:solidFill>
                            <a:srgbClr val="0D0D0D"/>
                          </a:solidFill>
                          <a:latin typeface="Meiryo" panose="020B0604030504040204" pitchFamily="34" charset="-128"/>
                          <a:ea typeface="Meiryo" panose="020B0604030504040204" pitchFamily="34" charset="-128"/>
                          <a:cs typeface="+mn-cs"/>
                        </a:rPr>
                        <a:t>回</a:t>
                      </a:r>
                      <a:r>
                        <a:rPr kumimoji="1" lang="en-US" altLang="ja-JP" sz="1100" b="0" kern="1200">
                          <a:solidFill>
                            <a:srgbClr val="0D0D0D"/>
                          </a:solidFill>
                          <a:latin typeface="Meiryo" panose="020B0604030504040204" pitchFamily="34" charset="-128"/>
                          <a:ea typeface="Meiryo" panose="020B0604030504040204" pitchFamily="34" charset="-128"/>
                          <a:cs typeface="+mn-cs"/>
                        </a:rPr>
                        <a:t>/</a:t>
                      </a:r>
                      <a:r>
                        <a:rPr kumimoji="1" lang="ja-JP" altLang="en-US" sz="1100" b="0" kern="1200">
                          <a:solidFill>
                            <a:srgbClr val="0D0D0D"/>
                          </a:solidFill>
                          <a:latin typeface="Meiryo" panose="020B0604030504040204" pitchFamily="34" charset="-128"/>
                          <a:ea typeface="Meiryo" panose="020B0604030504040204" pitchFamily="34" charset="-128"/>
                          <a:cs typeface="+mn-cs"/>
                        </a:rPr>
                        <a:t>日・通期</a:t>
                      </a:r>
                      <a:endParaRPr kumimoji="1" lang="ja-JP" altLang="en-US" sz="1100" b="0"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Meiryo" panose="020B0604030504040204" pitchFamily="34" charset="-128"/>
                          <a:ea typeface="Meiryo" panose="020B0604030504040204" pitchFamily="34" charset="-128"/>
                          <a:cs typeface="+mn-cs"/>
                        </a:rPr>
                        <a:t>1-100</a:t>
                      </a:r>
                      <a:r>
                        <a:rPr kumimoji="1" lang="ja-JP" altLang="en-US" sz="1100" b="0" kern="1200">
                          <a:solidFill>
                            <a:srgbClr val="0D0D0D"/>
                          </a:solidFill>
                          <a:latin typeface="Meiryo" panose="020B0604030504040204" pitchFamily="34" charset="-128"/>
                          <a:ea typeface="Meiryo" panose="020B0604030504040204" pitchFamily="34" charset="-128"/>
                          <a:cs typeface="+mn-cs"/>
                        </a:rPr>
                        <a:t>回</a:t>
                      </a:r>
                      <a:r>
                        <a:rPr kumimoji="1" lang="en-US" altLang="ja-JP" sz="1100" b="0" kern="1200">
                          <a:solidFill>
                            <a:srgbClr val="0D0D0D"/>
                          </a:solidFill>
                          <a:latin typeface="Meiryo" panose="020B0604030504040204" pitchFamily="34" charset="-128"/>
                          <a:ea typeface="Meiryo" panose="020B0604030504040204" pitchFamily="34" charset="-128"/>
                          <a:cs typeface="+mn-cs"/>
                        </a:rPr>
                        <a:t>/</a:t>
                      </a:r>
                      <a:r>
                        <a:rPr kumimoji="1" lang="ja-JP" altLang="en-US" sz="1100" b="0" kern="1200">
                          <a:solidFill>
                            <a:srgbClr val="0D0D0D"/>
                          </a:solidFill>
                          <a:latin typeface="Meiryo" panose="020B0604030504040204" pitchFamily="34" charset="-128"/>
                          <a:ea typeface="Meiryo" panose="020B0604030504040204" pitchFamily="34" charset="-128"/>
                          <a:cs typeface="+mn-cs"/>
                        </a:rPr>
                        <a:t>日・通期</a:t>
                      </a:r>
                      <a:endParaRPr kumimoji="1" lang="ja-JP" altLang="en-US" sz="1100" b="0"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Meiryo" panose="020B0604030504040204" pitchFamily="34" charset="-128"/>
                          <a:ea typeface="Meiryo" panose="020B0604030504040204" pitchFamily="34" charset="-128"/>
                          <a:cs typeface="+mn-cs"/>
                        </a:rPr>
                        <a:t>1-100</a:t>
                      </a:r>
                      <a:r>
                        <a:rPr kumimoji="1" lang="ja-JP" altLang="en-US" sz="1100" b="0" kern="1200" dirty="0">
                          <a:solidFill>
                            <a:srgbClr val="0D0D0D"/>
                          </a:solidFill>
                          <a:latin typeface="Meiryo" panose="020B0604030504040204" pitchFamily="34" charset="-128"/>
                          <a:ea typeface="Meiryo" panose="020B0604030504040204" pitchFamily="34" charset="-128"/>
                          <a:cs typeface="+mn-cs"/>
                        </a:rPr>
                        <a:t>回</a:t>
                      </a:r>
                      <a:r>
                        <a:rPr kumimoji="1" lang="en-US" altLang="ja-JP" sz="11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100" b="0" kern="1200" dirty="0">
                          <a:solidFill>
                            <a:srgbClr val="0D0D0D"/>
                          </a:solidFill>
                          <a:latin typeface="Meiryo" panose="020B0604030504040204" pitchFamily="34" charset="-128"/>
                          <a:ea typeface="Meiryo" panose="020B0604030504040204" pitchFamily="34" charset="-128"/>
                          <a:cs typeface="+mn-cs"/>
                        </a:rPr>
                        <a:t>日・通期</a:t>
                      </a: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1127904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F7C1C-2C1A-F672-7960-AAA4C3D5E426}"/>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4C1E265-F595-0C33-6AC6-20BB8B770FA6}"/>
              </a:ext>
            </a:extLst>
          </p:cNvPr>
          <p:cNvSpPr>
            <a:spLocks noGrp="1"/>
          </p:cNvSpPr>
          <p:nvPr>
            <p:ph type="body" sz="quarter" idx="19"/>
          </p:nvPr>
        </p:nvSpPr>
        <p:spPr/>
        <p:txBody>
          <a:bodyPr/>
          <a:lstStyle/>
          <a:p>
            <a:r>
              <a:rPr lang="ja-JP" altLang="en-US" dirty="0"/>
              <a:t>その他・注意事項</a:t>
            </a:r>
          </a:p>
        </p:txBody>
      </p:sp>
      <p:sp>
        <p:nvSpPr>
          <p:cNvPr id="8" name="テキスト プレースホルダー 7">
            <a:extLst>
              <a:ext uri="{FF2B5EF4-FFF2-40B4-BE49-F238E27FC236}">
                <a16:creationId xmlns:a16="http://schemas.microsoft.com/office/drawing/2014/main" id="{47922574-0242-E3B3-E49E-B97A8EEBB3F4}"/>
              </a:ext>
            </a:extLst>
          </p:cNvPr>
          <p:cNvSpPr>
            <a:spLocks noGrp="1"/>
          </p:cNvSpPr>
          <p:nvPr>
            <p:ph type="body" sz="quarter" idx="20"/>
          </p:nvPr>
        </p:nvSpPr>
        <p:spPr/>
        <p:txBody>
          <a:bodyPr/>
          <a:lstStyle/>
          <a:p>
            <a:r>
              <a:rPr lang="en-US" altLang="ja-JP" dirty="0"/>
              <a:t>03</a:t>
            </a:r>
            <a:endParaRPr lang="ja-JP" altLang="en-US" dirty="0"/>
          </a:p>
        </p:txBody>
      </p:sp>
      <p:pic>
        <p:nvPicPr>
          <p:cNvPr id="6" name="図プレースホルダー 10" descr="アイコン&#10;&#10;自動的に生成された説明">
            <a:extLst>
              <a:ext uri="{FF2B5EF4-FFF2-40B4-BE49-F238E27FC236}">
                <a16:creationId xmlns:a16="http://schemas.microsoft.com/office/drawing/2014/main" id="{138ABCF6-FF7B-8E5E-A1FE-B3DFF708F18C}"/>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2995886"/>
            <a:ext cx="1586282" cy="1464484"/>
          </a:xfrm>
        </p:spPr>
      </p:pic>
    </p:spTree>
    <p:extLst>
      <p:ext uri="{BB962C8B-B14F-4D97-AF65-F5344CB8AC3E}">
        <p14:creationId xmlns:p14="http://schemas.microsoft.com/office/powerpoint/2010/main" val="1140343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6518BB-C296-5483-166C-ACE4B389B63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9EC6719-2DDC-B72D-C32B-E2661D72CBE1}"/>
              </a:ext>
            </a:extLst>
          </p:cNvPr>
          <p:cNvSpPr>
            <a:spLocks noGrp="1"/>
          </p:cNvSpPr>
          <p:nvPr>
            <p:ph type="body" sz="quarter" idx="10"/>
          </p:nvPr>
        </p:nvSpPr>
        <p:spPr/>
        <p:txBody>
          <a:bodyPr/>
          <a:lstStyle/>
          <a:p>
            <a:pPr fontAlgn="auto">
              <a:spcAft>
                <a:spcPts val="0"/>
              </a:spcAft>
            </a:pPr>
            <a:r>
              <a:rPr lang="ja-JP" altLang="en-US" sz="2400">
                <a:latin typeface="+mn-ea"/>
              </a:rPr>
              <a:t>ブランドリフトサーベイ</a:t>
            </a:r>
            <a:endParaRPr lang="ja-JP" altLang="en-US" sz="2400" dirty="0">
              <a:latin typeface="+mn-ea"/>
            </a:endParaRPr>
          </a:p>
        </p:txBody>
      </p:sp>
      <p:sp>
        <p:nvSpPr>
          <p:cNvPr id="5" name="テキスト プレースホルダー 6">
            <a:extLst>
              <a:ext uri="{FF2B5EF4-FFF2-40B4-BE49-F238E27FC236}">
                <a16:creationId xmlns:a16="http://schemas.microsoft.com/office/drawing/2014/main" id="{2D614435-275B-6B6F-6B91-9B2C6954FCFA}"/>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6" name="図プレースホルダー 8" descr="アイコン&#10;&#10;自動的に生成された説明">
            <a:extLst>
              <a:ext uri="{FF2B5EF4-FFF2-40B4-BE49-F238E27FC236}">
                <a16:creationId xmlns:a16="http://schemas.microsoft.com/office/drawing/2014/main" id="{25CDC67B-765D-6A17-C546-36B4442E23C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pic>
        <p:nvPicPr>
          <p:cNvPr id="66" name="図 65">
            <a:extLst>
              <a:ext uri="{FF2B5EF4-FFF2-40B4-BE49-F238E27FC236}">
                <a16:creationId xmlns:a16="http://schemas.microsoft.com/office/drawing/2014/main" id="{2CA9C5D3-AF90-632E-0E1E-A0CEA79FFC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99436" y="4192896"/>
            <a:ext cx="303157" cy="303157"/>
          </a:xfrm>
          <a:prstGeom prst="rect">
            <a:avLst/>
          </a:prstGeom>
        </p:spPr>
      </p:pic>
      <p:pic>
        <p:nvPicPr>
          <p:cNvPr id="67" name="図 66">
            <a:extLst>
              <a:ext uri="{FF2B5EF4-FFF2-40B4-BE49-F238E27FC236}">
                <a16:creationId xmlns:a16="http://schemas.microsoft.com/office/drawing/2014/main" id="{AFC57B6A-F035-C384-1108-1F4A5B78C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34166" y="4192896"/>
            <a:ext cx="303157" cy="303157"/>
          </a:xfrm>
          <a:prstGeom prst="rect">
            <a:avLst/>
          </a:prstGeom>
        </p:spPr>
      </p:pic>
      <p:grpSp>
        <p:nvGrpSpPr>
          <p:cNvPr id="70" name="グループ化 69">
            <a:extLst>
              <a:ext uri="{FF2B5EF4-FFF2-40B4-BE49-F238E27FC236}">
                <a16:creationId xmlns:a16="http://schemas.microsoft.com/office/drawing/2014/main" id="{90A3C79F-2878-30A7-FC23-7EE3D817347C}"/>
              </a:ext>
            </a:extLst>
          </p:cNvPr>
          <p:cNvGrpSpPr/>
          <p:nvPr/>
        </p:nvGrpSpPr>
        <p:grpSpPr>
          <a:xfrm>
            <a:off x="6285766" y="2037712"/>
            <a:ext cx="2501483" cy="2604264"/>
            <a:chOff x="6325317" y="2037712"/>
            <a:chExt cx="2501483" cy="2604264"/>
          </a:xfrm>
        </p:grpSpPr>
        <p:sp>
          <p:nvSpPr>
            <p:cNvPr id="71" name="山形 3">
              <a:extLst>
                <a:ext uri="{FF2B5EF4-FFF2-40B4-BE49-F238E27FC236}">
                  <a16:creationId xmlns:a16="http://schemas.microsoft.com/office/drawing/2014/main" id="{3B3B7DA9-C023-1441-B49E-06578A3BF2A8}"/>
                </a:ext>
              </a:extLst>
            </p:cNvPr>
            <p:cNvSpPr/>
            <p:nvPr/>
          </p:nvSpPr>
          <p:spPr>
            <a:xfrm>
              <a:off x="6325317" y="2037712"/>
              <a:ext cx="2501483" cy="274421"/>
            </a:xfrm>
            <a:prstGeom prst="chevron">
              <a:avLst>
                <a:gd name="adj" fmla="val 314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bg1"/>
                  </a:solidFill>
                  <a:latin typeface="+mn-ea"/>
                  <a:cs typeface="メイリオ" panose="020B0604030504040204" pitchFamily="50" charset="-128"/>
                </a:rPr>
                <a:t>サーベイを実施</a:t>
              </a:r>
              <a:endParaRPr lang="en-US" altLang="ja-JP" sz="1050" b="1" dirty="0">
                <a:solidFill>
                  <a:schemeClr val="bg1"/>
                </a:solidFill>
                <a:latin typeface="+mn-ea"/>
                <a:cs typeface="メイリオ" panose="020B0604030504040204" pitchFamily="50" charset="-128"/>
              </a:endParaRPr>
            </a:p>
          </p:txBody>
        </p:sp>
        <p:sp>
          <p:nvSpPr>
            <p:cNvPr id="72" name="テキスト ボックス 71">
              <a:extLst>
                <a:ext uri="{FF2B5EF4-FFF2-40B4-BE49-F238E27FC236}">
                  <a16:creationId xmlns:a16="http://schemas.microsoft.com/office/drawing/2014/main" id="{72EF5930-BB3C-6A28-2356-BB42903AD4D9}"/>
                </a:ext>
              </a:extLst>
            </p:cNvPr>
            <p:cNvSpPr txBox="1"/>
            <p:nvPr/>
          </p:nvSpPr>
          <p:spPr>
            <a:xfrm>
              <a:off x="6600310" y="4426532"/>
              <a:ext cx="1963999" cy="215444"/>
            </a:xfrm>
            <a:prstGeom prst="rect">
              <a:avLst/>
            </a:prstGeom>
            <a:noFill/>
          </p:spPr>
          <p:txBody>
            <a:bodyPr wrap="none" rtlCol="0">
              <a:spAutoFit/>
            </a:bodyPr>
            <a:lstStyle/>
            <a:p>
              <a:r>
                <a:rPr lang="ja-JP" altLang="en-US" sz="800" dirty="0">
                  <a:solidFill>
                    <a:schemeClr val="tx1">
                      <a:lumMod val="75000"/>
                      <a:lumOff val="25000"/>
                    </a:schemeClr>
                  </a:solidFill>
                  <a:latin typeface="+mn-ea"/>
                  <a:cs typeface="Meiryo" charset="-128"/>
                </a:rPr>
                <a:t>■ブランド認知、好意、利用意向</a:t>
              </a:r>
              <a:r>
                <a:rPr lang="en-US" altLang="ja-JP" sz="800" dirty="0">
                  <a:solidFill>
                    <a:schemeClr val="tx1">
                      <a:lumMod val="75000"/>
                      <a:lumOff val="25000"/>
                    </a:schemeClr>
                  </a:solidFill>
                  <a:latin typeface="+mn-ea"/>
                  <a:cs typeface="Meiryo" charset="-128"/>
                </a:rPr>
                <a:t> </a:t>
              </a:r>
              <a:r>
                <a:rPr lang="ja-JP" altLang="en-US" sz="800" dirty="0">
                  <a:solidFill>
                    <a:schemeClr val="tx1">
                      <a:lumMod val="75000"/>
                      <a:lumOff val="25000"/>
                    </a:schemeClr>
                  </a:solidFill>
                  <a:latin typeface="+mn-ea"/>
                  <a:cs typeface="Meiryo" charset="-128"/>
                </a:rPr>
                <a:t>など</a:t>
              </a:r>
            </a:p>
          </p:txBody>
        </p:sp>
        <p:sp>
          <p:nvSpPr>
            <p:cNvPr id="73" name="テキスト ボックス 72">
              <a:extLst>
                <a:ext uri="{FF2B5EF4-FFF2-40B4-BE49-F238E27FC236}">
                  <a16:creationId xmlns:a16="http://schemas.microsoft.com/office/drawing/2014/main" id="{CB0D11A6-58DD-1184-0E37-78CD732F3588}"/>
                </a:ext>
              </a:extLst>
            </p:cNvPr>
            <p:cNvSpPr txBox="1"/>
            <p:nvPr/>
          </p:nvSpPr>
          <p:spPr>
            <a:xfrm>
              <a:off x="6546774" y="2457972"/>
              <a:ext cx="535724" cy="200055"/>
            </a:xfrm>
            <a:prstGeom prst="rect">
              <a:avLst/>
            </a:prstGeom>
            <a:noFill/>
          </p:spPr>
          <p:txBody>
            <a:bodyPr wrap="none" rtlCol="0">
              <a:spAutoFit/>
            </a:bodyPr>
            <a:lstStyle/>
            <a:p>
              <a:r>
                <a:rPr lang="en-US" altLang="ja-JP" sz="700" b="1" dirty="0">
                  <a:solidFill>
                    <a:schemeClr val="bg1">
                      <a:lumMod val="75000"/>
                    </a:schemeClr>
                  </a:solidFill>
                  <a:latin typeface="+mn-ea"/>
                  <a:cs typeface="Meiryo" charset="-128"/>
                </a:rPr>
                <a:t>Sample</a:t>
              </a:r>
              <a:endParaRPr lang="ja-JP" altLang="en-US" sz="700" b="1" dirty="0">
                <a:solidFill>
                  <a:schemeClr val="bg1">
                    <a:lumMod val="75000"/>
                  </a:schemeClr>
                </a:solidFill>
                <a:latin typeface="+mn-ea"/>
                <a:cs typeface="Meiryo" charset="-128"/>
              </a:endParaRPr>
            </a:p>
          </p:txBody>
        </p:sp>
      </p:grpSp>
      <p:sp>
        <p:nvSpPr>
          <p:cNvPr id="74" name="右矢印 84">
            <a:extLst>
              <a:ext uri="{FF2B5EF4-FFF2-40B4-BE49-F238E27FC236}">
                <a16:creationId xmlns:a16="http://schemas.microsoft.com/office/drawing/2014/main" id="{9AB27CA6-C12E-9574-81F8-7393A49B600E}"/>
              </a:ext>
            </a:extLst>
          </p:cNvPr>
          <p:cNvSpPr/>
          <p:nvPr/>
        </p:nvSpPr>
        <p:spPr>
          <a:xfrm>
            <a:off x="3137696" y="3375754"/>
            <a:ext cx="299258" cy="320342"/>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5" name="右矢印 85">
            <a:extLst>
              <a:ext uri="{FF2B5EF4-FFF2-40B4-BE49-F238E27FC236}">
                <a16:creationId xmlns:a16="http://schemas.microsoft.com/office/drawing/2014/main" id="{245D5A1E-1FF8-11F0-7C27-FADD70ABD3AC}"/>
              </a:ext>
            </a:extLst>
          </p:cNvPr>
          <p:cNvSpPr/>
          <p:nvPr/>
        </p:nvSpPr>
        <p:spPr>
          <a:xfrm>
            <a:off x="5980715" y="3375754"/>
            <a:ext cx="299258" cy="320342"/>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6" name="右矢印 86">
            <a:extLst>
              <a:ext uri="{FF2B5EF4-FFF2-40B4-BE49-F238E27FC236}">
                <a16:creationId xmlns:a16="http://schemas.microsoft.com/office/drawing/2014/main" id="{F2410DF2-6B3C-2355-2DE6-A89E6CFB7E66}"/>
              </a:ext>
            </a:extLst>
          </p:cNvPr>
          <p:cNvSpPr/>
          <p:nvPr/>
        </p:nvSpPr>
        <p:spPr>
          <a:xfrm>
            <a:off x="8835499" y="3375754"/>
            <a:ext cx="299258" cy="320342"/>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aphicFrame>
        <p:nvGraphicFramePr>
          <p:cNvPr id="77" name="表 76">
            <a:extLst>
              <a:ext uri="{FF2B5EF4-FFF2-40B4-BE49-F238E27FC236}">
                <a16:creationId xmlns:a16="http://schemas.microsoft.com/office/drawing/2014/main" id="{C3EB8DC9-CF6D-75C6-30E7-0B70EB39F60D}"/>
              </a:ext>
            </a:extLst>
          </p:cNvPr>
          <p:cNvGraphicFramePr>
            <a:graphicFrameLocks noGrp="1"/>
          </p:cNvGraphicFramePr>
          <p:nvPr>
            <p:extLst>
              <p:ext uri="{D42A27DB-BD31-4B8C-83A1-F6EECF244321}">
                <p14:modId xmlns:p14="http://schemas.microsoft.com/office/powerpoint/2010/main" val="1118344195"/>
              </p:ext>
            </p:extLst>
          </p:nvPr>
        </p:nvGraphicFramePr>
        <p:xfrm>
          <a:off x="587375" y="4961622"/>
          <a:ext cx="11017250" cy="1162563"/>
        </p:xfrm>
        <a:graphic>
          <a:graphicData uri="http://schemas.openxmlformats.org/drawingml/2006/table">
            <a:tbl>
              <a:tblPr firstRow="1" bandRow="1">
                <a:tableStyleId>{5C22544A-7EE6-4342-B048-85BDC9FD1C3A}</a:tableStyleId>
              </a:tblPr>
              <a:tblGrid>
                <a:gridCol w="2226034">
                  <a:extLst>
                    <a:ext uri="{9D8B030D-6E8A-4147-A177-3AD203B41FA5}">
                      <a16:colId xmlns:a16="http://schemas.microsoft.com/office/drawing/2014/main" val="2353183051"/>
                    </a:ext>
                  </a:extLst>
                </a:gridCol>
                <a:gridCol w="8791216">
                  <a:extLst>
                    <a:ext uri="{9D8B030D-6E8A-4147-A177-3AD203B41FA5}">
                      <a16:colId xmlns:a16="http://schemas.microsoft.com/office/drawing/2014/main" val="3267424176"/>
                    </a:ext>
                  </a:extLst>
                </a:gridCol>
              </a:tblGrid>
              <a:tr h="387521">
                <a:tc>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商品説明</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marR="0" indent="0" algn="l" rtl="0" eaLnBrk="1" fontAlgn="auto" latinLnBrk="1" hangingPunct="1">
                        <a:lnSpc>
                          <a:spcPct val="100000"/>
                        </a:lnSpc>
                        <a:spcBef>
                          <a:spcPts val="0"/>
                        </a:spcBef>
                        <a:spcAft>
                          <a:spcPts val="0"/>
                        </a:spcAft>
                        <a:buClrTx/>
                        <a:buSzTx/>
                        <a:buFontTx/>
                        <a:buNone/>
                      </a:pPr>
                      <a:r>
                        <a:rPr kumimoji="1" lang="ja-JP" altLang="en-US" sz="1050" b="0" dirty="0">
                          <a:solidFill>
                            <a:schemeClr val="tx1">
                              <a:lumMod val="95000"/>
                              <a:lumOff val="5000"/>
                            </a:schemeClr>
                          </a:solidFill>
                          <a:latin typeface="+mj-ea"/>
                          <a:ea typeface="+mj-ea"/>
                          <a:cs typeface="メイリオ" panose="020B0604030504040204" pitchFamily="50" charset="-128"/>
                        </a:rPr>
                        <a:t>該当広告への接触者と非接触者に対し、ブランド認知度・利用経験・利用意向などの項目を</a:t>
                      </a:r>
                      <a:r>
                        <a:rPr lang="ja-JP" altLang="en-US" sz="1050" b="0" dirty="0">
                          <a:solidFill>
                            <a:schemeClr val="tx1">
                              <a:lumMod val="95000"/>
                              <a:lumOff val="5000"/>
                            </a:schemeClr>
                          </a:solidFill>
                          <a:latin typeface="+mj-ea"/>
                          <a:ea typeface="+mj-ea"/>
                          <a:cs typeface="メイリオ" panose="020B0604030504040204" pitchFamily="50" charset="-128"/>
                        </a:rPr>
                        <a:t>設定</a:t>
                      </a:r>
                      <a:r>
                        <a:rPr kumimoji="1" lang="ja-JP" altLang="en-US" sz="1050" b="0" dirty="0">
                          <a:solidFill>
                            <a:schemeClr val="tx1">
                              <a:lumMod val="95000"/>
                              <a:lumOff val="5000"/>
                            </a:schemeClr>
                          </a:solidFill>
                          <a:latin typeface="+mj-ea"/>
                          <a:ea typeface="+mj-ea"/>
                          <a:cs typeface="メイリオ" panose="020B0604030504040204" pitchFamily="50" charset="-128"/>
                        </a:rPr>
                        <a:t>し、</a:t>
                      </a:r>
                      <a:r>
                        <a:rPr lang="ja-JP" altLang="en-US" sz="1050" b="0" dirty="0">
                          <a:solidFill>
                            <a:schemeClr val="tx1">
                              <a:lumMod val="95000"/>
                              <a:lumOff val="5000"/>
                            </a:schemeClr>
                          </a:solidFill>
                          <a:latin typeface="+mj-ea"/>
                          <a:ea typeface="+mj-ea"/>
                          <a:cs typeface="メイリオ" panose="020B0604030504040204" pitchFamily="50" charset="-128"/>
                        </a:rPr>
                        <a:t>アンケート</a:t>
                      </a:r>
                      <a:r>
                        <a:rPr kumimoji="1" lang="ja-JP" altLang="en-US" sz="1050" b="0" dirty="0">
                          <a:solidFill>
                            <a:schemeClr val="tx1">
                              <a:lumMod val="95000"/>
                              <a:lumOff val="5000"/>
                            </a:schemeClr>
                          </a:solidFill>
                          <a:latin typeface="+mj-ea"/>
                          <a:ea typeface="+mj-ea"/>
                          <a:cs typeface="メイリオ" panose="020B0604030504040204" pitchFamily="50" charset="-128"/>
                        </a:rPr>
                        <a:t>調査を実施</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3518034"/>
                  </a:ext>
                </a:extLst>
              </a:tr>
              <a:tr h="387521">
                <a:tc>
                  <a:txBody>
                    <a:bodyPr/>
                    <a:lstStyle/>
                    <a:p>
                      <a:pPr algn="ctr"/>
                      <a:r>
                        <a:rPr lang="ja-JP" altLang="en-US" sz="1050" b="1" dirty="0">
                          <a:solidFill>
                            <a:schemeClr val="bg1"/>
                          </a:solidFill>
                          <a:latin typeface="メイリオ"/>
                          <a:ea typeface="メイリオ"/>
                          <a:cs typeface="メイリオ" panose="020B0604030504040204" pitchFamily="50" charset="-128"/>
                        </a:rPr>
                        <a:t>アンケートの</a:t>
                      </a:r>
                      <a:r>
                        <a:rPr kumimoji="1" lang="ja-JP" altLang="en-US" sz="1050" b="1" dirty="0">
                          <a:solidFill>
                            <a:schemeClr val="bg1"/>
                          </a:solidFill>
                          <a:latin typeface="メイリオ"/>
                          <a:ea typeface="メイリオ"/>
                          <a:cs typeface="メイリオ" panose="020B0604030504040204" pitchFamily="50" charset="-128"/>
                        </a:rPr>
                        <a:t>配信</a:t>
                      </a:r>
                      <a:r>
                        <a:rPr lang="ja-JP" altLang="en-US" sz="1050" b="1" dirty="0">
                          <a:solidFill>
                            <a:schemeClr val="bg1"/>
                          </a:solidFill>
                          <a:latin typeface="メイリオ"/>
                          <a:ea typeface="メイリオ"/>
                          <a:cs typeface="メイリオ" panose="020B0604030504040204" pitchFamily="50" charset="-128"/>
                        </a:rPr>
                        <a:t>方法</a:t>
                      </a:r>
                      <a:endParaRPr kumimoji="1" lang="ja-JP" altLang="en-US" sz="1050" b="1" dirty="0">
                        <a:solidFill>
                          <a:schemeClr val="bg1"/>
                        </a:solidFill>
                        <a:latin typeface="メイリオ"/>
                        <a:ea typeface="メイリオ"/>
                        <a:cs typeface="メイリオ" panose="020B0604030504040204" pitchFamily="50"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ja-JP" altLang="en-US" sz="1050" b="0" dirty="0">
                          <a:solidFill>
                            <a:schemeClr val="tx1">
                              <a:lumMod val="95000"/>
                              <a:lumOff val="5000"/>
                            </a:schemeClr>
                          </a:solidFill>
                          <a:latin typeface="+mj-ea"/>
                          <a:ea typeface="+mj-ea"/>
                          <a:cs typeface="メイリオ" panose="020B0604030504040204" pitchFamily="50" charset="-128"/>
                        </a:rPr>
                        <a:t>アンケートモニタの中から</a:t>
                      </a:r>
                      <a:r>
                        <a:rPr lang="ja-JP" sz="1050" b="0" i="0" u="none" strike="noStrike" noProof="0" dirty="0">
                          <a:solidFill>
                            <a:schemeClr val="tx1">
                              <a:lumMod val="95000"/>
                              <a:lumOff val="5000"/>
                            </a:schemeClr>
                          </a:solidFill>
                          <a:latin typeface="+mj-ea"/>
                          <a:ea typeface="+mj-ea"/>
                        </a:rPr>
                        <a:t>広告接触ログの有無でユーザーを</a:t>
                      </a:r>
                      <a:r>
                        <a:rPr lang="ja-JP" altLang="en-US" sz="1050" b="0" i="0" u="none" strike="noStrike" noProof="0" dirty="0">
                          <a:solidFill>
                            <a:schemeClr val="tx1">
                              <a:lumMod val="95000"/>
                              <a:lumOff val="5000"/>
                            </a:schemeClr>
                          </a:solidFill>
                          <a:latin typeface="+mj-ea"/>
                          <a:ea typeface="+mj-ea"/>
                        </a:rPr>
                        <a:t>分類</a:t>
                      </a:r>
                      <a:r>
                        <a:rPr lang="ja-JP" sz="1050" b="0" i="0" u="none" strike="noStrike" noProof="0" dirty="0">
                          <a:solidFill>
                            <a:schemeClr val="tx1">
                              <a:lumMod val="95000"/>
                              <a:lumOff val="5000"/>
                            </a:schemeClr>
                          </a:solidFill>
                          <a:latin typeface="+mj-ea"/>
                          <a:ea typeface="+mj-ea"/>
                        </a:rPr>
                        <a:t>抽出し、対象者に対</a:t>
                      </a:r>
                      <a:r>
                        <a:rPr lang="ja-JP" altLang="en-US" sz="1050" b="0" i="0" u="none" strike="noStrike" noProof="0" dirty="0">
                          <a:solidFill>
                            <a:schemeClr val="tx1">
                              <a:lumMod val="95000"/>
                              <a:lumOff val="5000"/>
                            </a:schemeClr>
                          </a:solidFill>
                          <a:latin typeface="+mj-ea"/>
                          <a:ea typeface="+mj-ea"/>
                        </a:rPr>
                        <a:t>し</a:t>
                      </a:r>
                      <a:r>
                        <a:rPr lang="ja-JP" sz="1050" b="0" i="0" u="none" strike="noStrike" noProof="0" dirty="0">
                          <a:solidFill>
                            <a:schemeClr val="tx1">
                              <a:lumMod val="95000"/>
                              <a:lumOff val="5000"/>
                            </a:schemeClr>
                          </a:solidFill>
                          <a:latin typeface="+mj-ea"/>
                          <a:ea typeface="+mj-ea"/>
                        </a:rPr>
                        <a:t>てLINEリサーチの</a:t>
                      </a:r>
                      <a:r>
                        <a:rPr lang="en-US" altLang="ja-JP" sz="1050" b="0" i="0" u="none" strike="noStrike" noProof="0" dirty="0">
                          <a:solidFill>
                            <a:schemeClr val="tx1">
                              <a:lumMod val="95000"/>
                              <a:lumOff val="5000"/>
                            </a:schemeClr>
                          </a:solidFill>
                          <a:latin typeface="+mj-ea"/>
                          <a:ea typeface="+mj-ea"/>
                        </a:rPr>
                        <a:t>LINE</a:t>
                      </a:r>
                      <a:r>
                        <a:rPr lang="ja-JP" sz="1050" b="0" i="0" u="none" strike="noStrike" noProof="0" dirty="0">
                          <a:solidFill>
                            <a:schemeClr val="tx1">
                              <a:lumMod val="95000"/>
                              <a:lumOff val="5000"/>
                            </a:schemeClr>
                          </a:solidFill>
                          <a:latin typeface="+mj-ea"/>
                          <a:ea typeface="+mj-ea"/>
                        </a:rPr>
                        <a:t>公式</a:t>
                      </a:r>
                      <a:r>
                        <a:rPr lang="ja-JP" altLang="en-US" sz="1050" b="0" i="0" u="none" strike="noStrike" noProof="0" dirty="0">
                          <a:solidFill>
                            <a:schemeClr val="tx1">
                              <a:lumMod val="95000"/>
                              <a:lumOff val="5000"/>
                            </a:schemeClr>
                          </a:solidFill>
                          <a:latin typeface="+mj-ea"/>
                          <a:ea typeface="+mj-ea"/>
                        </a:rPr>
                        <a:t>アカウント</a:t>
                      </a:r>
                      <a:r>
                        <a:rPr lang="ja-JP" sz="1050" b="0" i="0" u="none" strike="noStrike" noProof="0" dirty="0">
                          <a:solidFill>
                            <a:schemeClr val="tx1">
                              <a:lumMod val="95000"/>
                              <a:lumOff val="5000"/>
                            </a:schemeClr>
                          </a:solidFill>
                          <a:latin typeface="+mj-ea"/>
                          <a:ea typeface="+mj-ea"/>
                        </a:rPr>
                        <a:t>か</a:t>
                      </a:r>
                      <a:r>
                        <a:rPr lang="ja-JP" altLang="en-US" sz="1050" b="0" i="0" u="none" strike="noStrike" noProof="0" dirty="0">
                          <a:solidFill>
                            <a:schemeClr val="tx1">
                              <a:lumMod val="95000"/>
                              <a:lumOff val="5000"/>
                            </a:schemeClr>
                          </a:solidFill>
                          <a:latin typeface="+mj-ea"/>
                          <a:ea typeface="+mj-ea"/>
                        </a:rPr>
                        <a:t>ら回答を依頼</a:t>
                      </a:r>
                      <a:endParaRPr kumimoji="1" lang="ja-JP" altLang="en-US" sz="1050" b="0" dirty="0">
                        <a:solidFill>
                          <a:schemeClr val="tx1">
                            <a:lumMod val="95000"/>
                            <a:lumOff val="5000"/>
                          </a:schemeClr>
                        </a:solidFill>
                        <a:latin typeface="+mj-ea"/>
                        <a:ea typeface="+mj-ea"/>
                        <a:cs typeface="メイリオ" panose="020B0604030504040204" pitchFamily="50"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7313860"/>
                  </a:ext>
                </a:extLst>
              </a:tr>
              <a:tr h="387521">
                <a:tc>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メリット</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algn="l"/>
                      <a:r>
                        <a:rPr lang="ja-JP" altLang="en-US" sz="1050" b="0" dirty="0">
                          <a:solidFill>
                            <a:schemeClr val="tx1">
                              <a:lumMod val="95000"/>
                              <a:lumOff val="5000"/>
                            </a:schemeClr>
                          </a:solidFill>
                          <a:latin typeface="+mj-ea"/>
                          <a:ea typeface="+mj-ea"/>
                          <a:cs typeface="メイリオ" panose="020B0604030504040204" pitchFamily="50" charset="-128"/>
                        </a:rPr>
                        <a:t>広告接触ログの有無別に</a:t>
                      </a:r>
                      <a:r>
                        <a:rPr kumimoji="1" lang="ja-JP" altLang="en-US" sz="1050" b="0" dirty="0">
                          <a:solidFill>
                            <a:schemeClr val="tx1">
                              <a:lumMod val="95000"/>
                              <a:lumOff val="5000"/>
                            </a:schemeClr>
                          </a:solidFill>
                          <a:latin typeface="+mj-ea"/>
                          <a:ea typeface="+mj-ea"/>
                          <a:cs typeface="メイリオ" panose="020B0604030504040204" pitchFamily="50" charset="-128"/>
                        </a:rPr>
                        <a:t>ユーザーの反応を知ることで</a:t>
                      </a:r>
                      <a:r>
                        <a:rPr lang="ja-JP" altLang="en-US" sz="1050" b="0" dirty="0">
                          <a:solidFill>
                            <a:schemeClr val="tx1">
                              <a:lumMod val="95000"/>
                              <a:lumOff val="5000"/>
                            </a:schemeClr>
                          </a:solidFill>
                          <a:latin typeface="+mj-ea"/>
                          <a:ea typeface="+mj-ea"/>
                          <a:cs typeface="メイリオ" panose="020B0604030504040204" pitchFamily="50" charset="-128"/>
                        </a:rPr>
                        <a:t>、</a:t>
                      </a:r>
                      <a:r>
                        <a:rPr kumimoji="1" lang="ja-JP" altLang="en-US" sz="1050" b="0" dirty="0">
                          <a:solidFill>
                            <a:schemeClr val="tx1">
                              <a:lumMod val="95000"/>
                              <a:lumOff val="5000"/>
                            </a:schemeClr>
                          </a:solidFill>
                          <a:latin typeface="+mj-ea"/>
                          <a:ea typeface="+mj-ea"/>
                          <a:cs typeface="メイリオ" panose="020B0604030504040204" pitchFamily="50" charset="-128"/>
                        </a:rPr>
                        <a:t>広告効果を</a:t>
                      </a:r>
                      <a:r>
                        <a:rPr lang="ja-JP" altLang="en-US" sz="1050" b="0" dirty="0">
                          <a:solidFill>
                            <a:schemeClr val="tx1">
                              <a:lumMod val="95000"/>
                              <a:lumOff val="5000"/>
                            </a:schemeClr>
                          </a:solidFill>
                          <a:latin typeface="+mj-ea"/>
                          <a:ea typeface="+mj-ea"/>
                          <a:cs typeface="メイリオ" panose="020B0604030504040204" pitchFamily="50" charset="-128"/>
                        </a:rPr>
                        <a:t>正確に</a:t>
                      </a:r>
                      <a:r>
                        <a:rPr kumimoji="1" lang="ja-JP" altLang="en-US" sz="1050" b="0" dirty="0">
                          <a:solidFill>
                            <a:schemeClr val="tx1">
                              <a:lumMod val="95000"/>
                              <a:lumOff val="5000"/>
                            </a:schemeClr>
                          </a:solidFill>
                          <a:latin typeface="+mj-ea"/>
                          <a:ea typeface="+mj-ea"/>
                          <a:cs typeface="メイリオ" panose="020B0604030504040204" pitchFamily="50" charset="-128"/>
                        </a:rPr>
                        <a:t>把握し</a:t>
                      </a:r>
                      <a:r>
                        <a:rPr lang="ja-JP" altLang="en-US" sz="1050" b="0" dirty="0">
                          <a:solidFill>
                            <a:schemeClr val="tx1">
                              <a:lumMod val="95000"/>
                              <a:lumOff val="5000"/>
                            </a:schemeClr>
                          </a:solidFill>
                          <a:latin typeface="+mj-ea"/>
                          <a:ea typeface="+mj-ea"/>
                          <a:cs typeface="メイリオ" panose="020B0604030504040204" pitchFamily="50" charset="-128"/>
                        </a:rPr>
                        <a:t>、</a:t>
                      </a:r>
                      <a:r>
                        <a:rPr kumimoji="1" lang="ja-JP" altLang="en-US" sz="1050" b="0" dirty="0">
                          <a:solidFill>
                            <a:schemeClr val="tx1">
                              <a:lumMod val="95000"/>
                              <a:lumOff val="5000"/>
                            </a:schemeClr>
                          </a:solidFill>
                          <a:latin typeface="+mj-ea"/>
                          <a:ea typeface="+mj-ea"/>
                          <a:cs typeface="メイリオ" panose="020B0604030504040204" pitchFamily="50" charset="-128"/>
                        </a:rPr>
                        <a:t>その後のマーケティング活動に活かすことが可能</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712673369"/>
                  </a:ext>
                </a:extLst>
              </a:tr>
            </a:tbl>
          </a:graphicData>
        </a:graphic>
      </p:graphicFrame>
      <p:sp>
        <p:nvSpPr>
          <p:cNvPr id="79" name="テキスト ボックス 78">
            <a:extLst>
              <a:ext uri="{FF2B5EF4-FFF2-40B4-BE49-F238E27FC236}">
                <a16:creationId xmlns:a16="http://schemas.microsoft.com/office/drawing/2014/main" id="{0DDAEC5A-1000-AA84-CEAF-D52F5048D06E}"/>
              </a:ext>
            </a:extLst>
          </p:cNvPr>
          <p:cNvSpPr txBox="1"/>
          <p:nvPr/>
        </p:nvSpPr>
        <p:spPr>
          <a:xfrm>
            <a:off x="528142" y="4709984"/>
            <a:ext cx="2456300" cy="253916"/>
          </a:xfrm>
          <a:prstGeom prst="rect">
            <a:avLst/>
          </a:prstGeom>
          <a:noFill/>
        </p:spPr>
        <p:txBody>
          <a:bodyPr wrap="square" rtlCol="0">
            <a:spAutoFit/>
          </a:bodyPr>
          <a:lstStyle/>
          <a:p>
            <a:r>
              <a:rPr lang="en-US" altLang="ja-JP" sz="1050" b="1" dirty="0">
                <a:solidFill>
                  <a:schemeClr val="tx1">
                    <a:lumMod val="75000"/>
                    <a:lumOff val="25000"/>
                  </a:schemeClr>
                </a:solidFill>
                <a:latin typeface="+mn-ea"/>
                <a:cs typeface="メイリオ" panose="020B0604030504040204" pitchFamily="50" charset="-128"/>
              </a:rPr>
              <a:t>【</a:t>
            </a:r>
            <a:r>
              <a:rPr lang="ja-JP" altLang="en-US" sz="1050" b="1" dirty="0">
                <a:solidFill>
                  <a:schemeClr val="tx1">
                    <a:lumMod val="75000"/>
                    <a:lumOff val="25000"/>
                  </a:schemeClr>
                </a:solidFill>
                <a:latin typeface="+mn-ea"/>
                <a:cs typeface="メイリオ" panose="020B0604030504040204" pitchFamily="50" charset="-128"/>
              </a:rPr>
              <a:t>ブランドリフトサーベイ詳細</a:t>
            </a:r>
            <a:r>
              <a:rPr kumimoji="1" lang="en-US" altLang="ja-JP" sz="1050" b="1" dirty="0">
                <a:solidFill>
                  <a:schemeClr val="tx1">
                    <a:lumMod val="75000"/>
                    <a:lumOff val="25000"/>
                  </a:schemeClr>
                </a:solidFill>
                <a:latin typeface="+mn-ea"/>
                <a:cs typeface="メイリオ" panose="020B0604030504040204" pitchFamily="50" charset="-128"/>
              </a:rPr>
              <a:t>】</a:t>
            </a:r>
            <a:endParaRPr kumimoji="1" lang="ja-JP" altLang="en-US" sz="1050" b="1" dirty="0">
              <a:solidFill>
                <a:schemeClr val="tx1">
                  <a:lumMod val="75000"/>
                  <a:lumOff val="25000"/>
                </a:schemeClr>
              </a:solidFill>
              <a:latin typeface="+mn-ea"/>
              <a:cs typeface="メイリオ" panose="020B0604030504040204" pitchFamily="50" charset="-128"/>
            </a:endParaRPr>
          </a:p>
        </p:txBody>
      </p:sp>
      <p:grpSp>
        <p:nvGrpSpPr>
          <p:cNvPr id="80" name="グループ化 79">
            <a:extLst>
              <a:ext uri="{FF2B5EF4-FFF2-40B4-BE49-F238E27FC236}">
                <a16:creationId xmlns:a16="http://schemas.microsoft.com/office/drawing/2014/main" id="{B6385693-ADE8-FD05-2CF0-049A64368CF8}"/>
              </a:ext>
            </a:extLst>
          </p:cNvPr>
          <p:cNvGrpSpPr/>
          <p:nvPr/>
        </p:nvGrpSpPr>
        <p:grpSpPr>
          <a:xfrm>
            <a:off x="9093499" y="2037712"/>
            <a:ext cx="2501483" cy="2458410"/>
            <a:chOff x="8826799" y="2037712"/>
            <a:chExt cx="2501483" cy="2458410"/>
          </a:xfrm>
        </p:grpSpPr>
        <p:sp>
          <p:nvSpPr>
            <p:cNvPr id="81" name="山形 48">
              <a:extLst>
                <a:ext uri="{FF2B5EF4-FFF2-40B4-BE49-F238E27FC236}">
                  <a16:creationId xmlns:a16="http://schemas.microsoft.com/office/drawing/2014/main" id="{83774FFF-47C3-1D4B-F7D3-190D11E48A74}"/>
                </a:ext>
              </a:extLst>
            </p:cNvPr>
            <p:cNvSpPr/>
            <p:nvPr/>
          </p:nvSpPr>
          <p:spPr>
            <a:xfrm>
              <a:off x="8826799" y="2037712"/>
              <a:ext cx="2501483" cy="274421"/>
            </a:xfrm>
            <a:prstGeom prst="chevron">
              <a:avLst>
                <a:gd name="adj" fmla="val 314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a:solidFill>
                    <a:schemeClr val="bg1"/>
                  </a:solidFill>
                  <a:latin typeface="+mn-ea"/>
                  <a:cs typeface="メイリオ" panose="020B0604030504040204" pitchFamily="50" charset="-128"/>
                </a:rPr>
                <a:t>調査結果を分析</a:t>
              </a:r>
              <a:endParaRPr lang="en-US" altLang="ja-JP" sz="1050" b="1" dirty="0">
                <a:solidFill>
                  <a:schemeClr val="bg1"/>
                </a:solidFill>
                <a:latin typeface="+mn-ea"/>
                <a:cs typeface="メイリオ" panose="020B0604030504040204" pitchFamily="50" charset="-128"/>
              </a:endParaRPr>
            </a:p>
          </p:txBody>
        </p:sp>
        <p:sp>
          <p:nvSpPr>
            <p:cNvPr id="82" name="テキスト ボックス 81">
              <a:extLst>
                <a:ext uri="{FF2B5EF4-FFF2-40B4-BE49-F238E27FC236}">
                  <a16:creationId xmlns:a16="http://schemas.microsoft.com/office/drawing/2014/main" id="{FCF35F6E-7FA6-7C5C-1DDB-10993D9D1DA0}"/>
                </a:ext>
              </a:extLst>
            </p:cNvPr>
            <p:cNvSpPr txBox="1"/>
            <p:nvPr/>
          </p:nvSpPr>
          <p:spPr>
            <a:xfrm>
              <a:off x="9684405" y="2564795"/>
              <a:ext cx="800219" cy="215444"/>
            </a:xfrm>
            <a:prstGeom prst="rect">
              <a:avLst/>
            </a:prstGeom>
            <a:noFill/>
          </p:spPr>
          <p:txBody>
            <a:bodyPr wrap="none" rtlCol="0">
              <a:spAutoFit/>
            </a:bodyPr>
            <a:lstStyle/>
            <a:p>
              <a:r>
                <a:rPr lang="ja-JP" altLang="en-US" sz="800" dirty="0">
                  <a:solidFill>
                    <a:schemeClr val="tx1">
                      <a:lumMod val="75000"/>
                      <a:lumOff val="25000"/>
                    </a:schemeClr>
                  </a:solidFill>
                  <a:latin typeface="+mn-ea"/>
                  <a:cs typeface="Meiryo" charset="-128"/>
                </a:rPr>
                <a:t>＜利用意向＞</a:t>
              </a:r>
            </a:p>
          </p:txBody>
        </p:sp>
        <p:grpSp>
          <p:nvGrpSpPr>
            <p:cNvPr id="83" name="グループ化 82">
              <a:extLst>
                <a:ext uri="{FF2B5EF4-FFF2-40B4-BE49-F238E27FC236}">
                  <a16:creationId xmlns:a16="http://schemas.microsoft.com/office/drawing/2014/main" id="{D7C22397-D310-6C13-4879-449974EAD606}"/>
                </a:ext>
              </a:extLst>
            </p:cNvPr>
            <p:cNvGrpSpPr/>
            <p:nvPr/>
          </p:nvGrpSpPr>
          <p:grpSpPr>
            <a:xfrm>
              <a:off x="9247659" y="2865126"/>
              <a:ext cx="1723945" cy="1630996"/>
              <a:chOff x="9447888" y="2985633"/>
              <a:chExt cx="1382309" cy="1307785"/>
            </a:xfrm>
          </p:grpSpPr>
          <p:sp>
            <p:nvSpPr>
              <p:cNvPr id="85" name="正方形/長方形 84">
                <a:extLst>
                  <a:ext uri="{FF2B5EF4-FFF2-40B4-BE49-F238E27FC236}">
                    <a16:creationId xmlns:a16="http://schemas.microsoft.com/office/drawing/2014/main" id="{D86AD411-4747-CC21-545B-3481A4BCD3DC}"/>
                  </a:ext>
                </a:extLst>
              </p:cNvPr>
              <p:cNvSpPr/>
              <p:nvPr/>
            </p:nvSpPr>
            <p:spPr>
              <a:xfrm>
                <a:off x="10289685" y="2985633"/>
                <a:ext cx="417108" cy="7414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86" name="正方形/長方形 85">
                <a:extLst>
                  <a:ext uri="{FF2B5EF4-FFF2-40B4-BE49-F238E27FC236}">
                    <a16:creationId xmlns:a16="http://schemas.microsoft.com/office/drawing/2014/main" id="{DEE949B7-58F6-2510-381F-A07461264D28}"/>
                  </a:ext>
                </a:extLst>
              </p:cNvPr>
              <p:cNvSpPr/>
              <p:nvPr/>
            </p:nvSpPr>
            <p:spPr>
              <a:xfrm>
                <a:off x="9560763" y="3438158"/>
                <a:ext cx="417108" cy="2889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cxnSp>
            <p:nvCxnSpPr>
              <p:cNvPr id="87" name="直線コネクタ 86">
                <a:extLst>
                  <a:ext uri="{FF2B5EF4-FFF2-40B4-BE49-F238E27FC236}">
                    <a16:creationId xmlns:a16="http://schemas.microsoft.com/office/drawing/2014/main" id="{A4A16AB2-DD0C-D277-FCAB-0BBE04A922AA}"/>
                  </a:ext>
                </a:extLst>
              </p:cNvPr>
              <p:cNvCxnSpPr/>
              <p:nvPr/>
            </p:nvCxnSpPr>
            <p:spPr>
              <a:xfrm>
                <a:off x="9480084" y="3727092"/>
                <a:ext cx="1321664" cy="0"/>
              </a:xfrm>
              <a:prstGeom prst="line">
                <a:avLst/>
              </a:prstGeom>
              <a:ln w="6350">
                <a:solidFill>
                  <a:srgbClr val="BAB9B9"/>
                </a:solidFill>
              </a:ln>
            </p:spPr>
            <p:style>
              <a:lnRef idx="1">
                <a:schemeClr val="accent1"/>
              </a:lnRef>
              <a:fillRef idx="0">
                <a:schemeClr val="accent1"/>
              </a:fillRef>
              <a:effectRef idx="0">
                <a:schemeClr val="accent1"/>
              </a:effectRef>
              <a:fontRef idx="minor">
                <a:schemeClr val="tx1"/>
              </a:fontRef>
            </p:style>
          </p:cxnSp>
          <p:sp>
            <p:nvSpPr>
              <p:cNvPr id="88" name="テキスト ボックス 87">
                <a:extLst>
                  <a:ext uri="{FF2B5EF4-FFF2-40B4-BE49-F238E27FC236}">
                    <a16:creationId xmlns:a16="http://schemas.microsoft.com/office/drawing/2014/main" id="{E5DFCCA5-154E-0B0D-E2E3-36FA515F41A7}"/>
                  </a:ext>
                </a:extLst>
              </p:cNvPr>
              <p:cNvSpPr txBox="1"/>
              <p:nvPr/>
            </p:nvSpPr>
            <p:spPr>
              <a:xfrm>
                <a:off x="10214264" y="3803386"/>
                <a:ext cx="615933" cy="172749"/>
              </a:xfrm>
              <a:prstGeom prst="rect">
                <a:avLst/>
              </a:prstGeom>
              <a:noFill/>
            </p:spPr>
            <p:txBody>
              <a:bodyPr wrap="none" lIns="91440" tIns="45720" rIns="91440" bIns="45720" rtlCol="0" anchor="t">
                <a:spAutoFit/>
              </a:bodyPr>
              <a:lstStyle/>
              <a:p>
                <a:pPr algn="ctr"/>
                <a:r>
                  <a:rPr lang="ja-JP" altLang="en-US" sz="800" dirty="0">
                    <a:solidFill>
                      <a:schemeClr val="tx1">
                        <a:lumMod val="75000"/>
                        <a:lumOff val="25000"/>
                      </a:schemeClr>
                    </a:solidFill>
                    <a:latin typeface="+mj-ea"/>
                    <a:ea typeface="+mj-ea"/>
                    <a:cs typeface="Meiryo" charset="-128"/>
                  </a:rPr>
                  <a:t>広告接触者  </a:t>
                </a:r>
                <a:endParaRPr lang="en-US" altLang="ja-JP" sz="800" dirty="0">
                  <a:solidFill>
                    <a:schemeClr val="tx1">
                      <a:lumMod val="75000"/>
                      <a:lumOff val="25000"/>
                    </a:schemeClr>
                  </a:solidFill>
                  <a:latin typeface="+mj-ea"/>
                  <a:ea typeface="+mj-ea"/>
                  <a:cs typeface="Meiryo" charset="-128"/>
                </a:endParaRPr>
              </a:p>
            </p:txBody>
          </p:sp>
          <p:sp>
            <p:nvSpPr>
              <p:cNvPr id="89" name="テキスト ボックス 88">
                <a:extLst>
                  <a:ext uri="{FF2B5EF4-FFF2-40B4-BE49-F238E27FC236}">
                    <a16:creationId xmlns:a16="http://schemas.microsoft.com/office/drawing/2014/main" id="{98C6FA78-E51A-B763-6CCD-45C46837B0B9}"/>
                  </a:ext>
                </a:extLst>
              </p:cNvPr>
              <p:cNvSpPr txBox="1"/>
              <p:nvPr/>
            </p:nvSpPr>
            <p:spPr>
              <a:xfrm>
                <a:off x="9447888" y="3803386"/>
                <a:ext cx="641639" cy="172749"/>
              </a:xfrm>
              <a:prstGeom prst="rect">
                <a:avLst/>
              </a:prstGeom>
              <a:noFill/>
            </p:spPr>
            <p:txBody>
              <a:bodyPr wrap="none" lIns="91440" tIns="45720" rIns="91440" bIns="45720" rtlCol="0" anchor="t">
                <a:spAutoFit/>
              </a:bodyPr>
              <a:lstStyle/>
              <a:p>
                <a:r>
                  <a:rPr lang="ja-JP" altLang="en-US" sz="800" dirty="0">
                    <a:solidFill>
                      <a:schemeClr val="tx1">
                        <a:lumMod val="75000"/>
                        <a:lumOff val="25000"/>
                      </a:schemeClr>
                    </a:solidFill>
                    <a:latin typeface="+mn-ea"/>
                    <a:cs typeface="Meiryo" charset="-128"/>
                  </a:rPr>
                  <a:t>広告非接触者</a:t>
                </a:r>
                <a:endParaRPr lang="en-US" altLang="ja-JP" sz="800" dirty="0">
                  <a:solidFill>
                    <a:schemeClr val="tx1">
                      <a:lumMod val="75000"/>
                      <a:lumOff val="25000"/>
                    </a:schemeClr>
                  </a:solidFill>
                  <a:latin typeface="+mn-ea"/>
                  <a:cs typeface="Meiryo" charset="-128"/>
                </a:endParaRPr>
              </a:p>
            </p:txBody>
          </p:sp>
          <p:pic>
            <p:nvPicPr>
              <p:cNvPr id="90" name="図 89">
                <a:extLst>
                  <a:ext uri="{FF2B5EF4-FFF2-40B4-BE49-F238E27FC236}">
                    <a16:creationId xmlns:a16="http://schemas.microsoft.com/office/drawing/2014/main" id="{AFF628C1-0CB8-E4ED-2C6F-ECAD482F4C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69315" y="4038381"/>
                <a:ext cx="253268" cy="253268"/>
              </a:xfrm>
              <a:prstGeom prst="rect">
                <a:avLst/>
              </a:prstGeom>
            </p:spPr>
          </p:pic>
          <p:pic>
            <p:nvPicPr>
              <p:cNvPr id="91" name="図 90">
                <a:extLst>
                  <a:ext uri="{FF2B5EF4-FFF2-40B4-BE49-F238E27FC236}">
                    <a16:creationId xmlns:a16="http://schemas.microsoft.com/office/drawing/2014/main" id="{C2F6149B-CBD9-437E-B0DC-4845F99B3AE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25053" y="4040150"/>
                <a:ext cx="253268" cy="253268"/>
              </a:xfrm>
              <a:prstGeom prst="rect">
                <a:avLst/>
              </a:prstGeom>
            </p:spPr>
          </p:pic>
        </p:grpSp>
        <p:cxnSp>
          <p:nvCxnSpPr>
            <p:cNvPr id="84" name="直線矢印コネクタ 83">
              <a:extLst>
                <a:ext uri="{FF2B5EF4-FFF2-40B4-BE49-F238E27FC236}">
                  <a16:creationId xmlns:a16="http://schemas.microsoft.com/office/drawing/2014/main" id="{29DFA98A-46F3-D54E-CEBE-1294D1B22BF3}"/>
                </a:ext>
              </a:extLst>
            </p:cNvPr>
            <p:cNvCxnSpPr>
              <a:cxnSpLocks/>
            </p:cNvCxnSpPr>
            <p:nvPr/>
          </p:nvCxnSpPr>
          <p:spPr>
            <a:xfrm flipV="1">
              <a:off x="9908631" y="2881470"/>
              <a:ext cx="310267" cy="468748"/>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2" name="グループ化 91">
            <a:extLst>
              <a:ext uri="{FF2B5EF4-FFF2-40B4-BE49-F238E27FC236}">
                <a16:creationId xmlns:a16="http://schemas.microsoft.com/office/drawing/2014/main" id="{B2EB01BB-AF6D-7F5C-5B7C-A86E70C4E733}"/>
              </a:ext>
            </a:extLst>
          </p:cNvPr>
          <p:cNvGrpSpPr/>
          <p:nvPr/>
        </p:nvGrpSpPr>
        <p:grpSpPr>
          <a:xfrm>
            <a:off x="6573835" y="2653179"/>
            <a:ext cx="1925345" cy="1712533"/>
            <a:chOff x="6739039" y="2653179"/>
            <a:chExt cx="1925345" cy="1712533"/>
          </a:xfrm>
        </p:grpSpPr>
        <p:pic>
          <p:nvPicPr>
            <p:cNvPr id="93" name="図 92">
              <a:extLst>
                <a:ext uri="{FF2B5EF4-FFF2-40B4-BE49-F238E27FC236}">
                  <a16:creationId xmlns:a16="http://schemas.microsoft.com/office/drawing/2014/main" id="{28011029-2E79-89F4-0B40-4470A877DB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0699" y="2653179"/>
              <a:ext cx="923685" cy="1712533"/>
            </a:xfrm>
            <a:prstGeom prst="rect">
              <a:avLst/>
            </a:prstGeom>
            <a:ln>
              <a:solidFill>
                <a:schemeClr val="bg2">
                  <a:lumMod val="90000"/>
                </a:schemeClr>
              </a:solidFill>
            </a:ln>
          </p:spPr>
        </p:pic>
        <p:pic>
          <p:nvPicPr>
            <p:cNvPr id="94" name="図 93">
              <a:extLst>
                <a:ext uri="{FF2B5EF4-FFF2-40B4-BE49-F238E27FC236}">
                  <a16:creationId xmlns:a16="http://schemas.microsoft.com/office/drawing/2014/main" id="{E48A94D5-E4B9-D5A7-8988-B5BCA068066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39039" y="2653179"/>
              <a:ext cx="923685" cy="1712533"/>
            </a:xfrm>
            <a:prstGeom prst="rect">
              <a:avLst/>
            </a:prstGeom>
            <a:ln>
              <a:solidFill>
                <a:schemeClr val="bg2">
                  <a:lumMod val="90000"/>
                </a:schemeClr>
              </a:solidFill>
            </a:ln>
          </p:spPr>
        </p:pic>
      </p:grpSp>
      <p:grpSp>
        <p:nvGrpSpPr>
          <p:cNvPr id="95" name="グループ化 94">
            <a:extLst>
              <a:ext uri="{FF2B5EF4-FFF2-40B4-BE49-F238E27FC236}">
                <a16:creationId xmlns:a16="http://schemas.microsoft.com/office/drawing/2014/main" id="{053C8FA4-7425-015F-9C36-29B5B9735E6B}"/>
              </a:ext>
            </a:extLst>
          </p:cNvPr>
          <p:cNvGrpSpPr/>
          <p:nvPr/>
        </p:nvGrpSpPr>
        <p:grpSpPr>
          <a:xfrm>
            <a:off x="595344" y="2050626"/>
            <a:ext cx="2487577" cy="2505533"/>
            <a:chOff x="646620" y="2050626"/>
            <a:chExt cx="2487577" cy="2505533"/>
          </a:xfrm>
        </p:grpSpPr>
        <p:grpSp>
          <p:nvGrpSpPr>
            <p:cNvPr id="96" name="グループ化 95">
              <a:extLst>
                <a:ext uri="{FF2B5EF4-FFF2-40B4-BE49-F238E27FC236}">
                  <a16:creationId xmlns:a16="http://schemas.microsoft.com/office/drawing/2014/main" id="{8F07A72D-42D4-EEA2-50CD-3D41A90C1ACF}"/>
                </a:ext>
              </a:extLst>
            </p:cNvPr>
            <p:cNvGrpSpPr/>
            <p:nvPr/>
          </p:nvGrpSpPr>
          <p:grpSpPr>
            <a:xfrm>
              <a:off x="892007" y="4139680"/>
              <a:ext cx="1996802" cy="416479"/>
              <a:chOff x="884141" y="4139680"/>
              <a:chExt cx="1996802" cy="416479"/>
            </a:xfrm>
          </p:grpSpPr>
          <p:pic>
            <p:nvPicPr>
              <p:cNvPr id="104" name="図 103">
                <a:extLst>
                  <a:ext uri="{FF2B5EF4-FFF2-40B4-BE49-F238E27FC236}">
                    <a16:creationId xmlns:a16="http://schemas.microsoft.com/office/drawing/2014/main" id="{E3716481-0E5B-FB1F-2231-7D3D2B9ED8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4141" y="4139680"/>
                <a:ext cx="403502" cy="403502"/>
              </a:xfrm>
              <a:prstGeom prst="rect">
                <a:avLst/>
              </a:prstGeom>
            </p:spPr>
          </p:pic>
          <p:pic>
            <p:nvPicPr>
              <p:cNvPr id="105" name="図 104">
                <a:extLst>
                  <a:ext uri="{FF2B5EF4-FFF2-40B4-BE49-F238E27FC236}">
                    <a16:creationId xmlns:a16="http://schemas.microsoft.com/office/drawing/2014/main" id="{53086A80-8BA3-FC1B-D024-6C6138CBD3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15241" y="4139680"/>
                <a:ext cx="403502" cy="403502"/>
              </a:xfrm>
              <a:prstGeom prst="rect">
                <a:avLst/>
              </a:prstGeom>
            </p:spPr>
          </p:pic>
          <p:pic>
            <p:nvPicPr>
              <p:cNvPr id="106" name="図 105">
                <a:extLst>
                  <a:ext uri="{FF2B5EF4-FFF2-40B4-BE49-F238E27FC236}">
                    <a16:creationId xmlns:a16="http://schemas.microsoft.com/office/drawing/2014/main" id="{9DF58E40-23E3-112A-674E-01499116C6E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946341" y="4152657"/>
                <a:ext cx="403502" cy="403502"/>
              </a:xfrm>
              <a:prstGeom prst="rect">
                <a:avLst/>
              </a:prstGeom>
            </p:spPr>
          </p:pic>
          <p:pic>
            <p:nvPicPr>
              <p:cNvPr id="107" name="図 106">
                <a:extLst>
                  <a:ext uri="{FF2B5EF4-FFF2-40B4-BE49-F238E27FC236}">
                    <a16:creationId xmlns:a16="http://schemas.microsoft.com/office/drawing/2014/main" id="{402AE76F-6A7E-9FA4-0EF8-FC9ED89F38BF}"/>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477441" y="4152657"/>
                <a:ext cx="403502" cy="403502"/>
              </a:xfrm>
              <a:prstGeom prst="rect">
                <a:avLst/>
              </a:prstGeom>
            </p:spPr>
          </p:pic>
        </p:grpSp>
        <p:grpSp>
          <p:nvGrpSpPr>
            <p:cNvPr id="99" name="グループ化 98">
              <a:extLst>
                <a:ext uri="{FF2B5EF4-FFF2-40B4-BE49-F238E27FC236}">
                  <a16:creationId xmlns:a16="http://schemas.microsoft.com/office/drawing/2014/main" id="{DC251AED-7D83-F0F1-BD63-DC55092FF3BB}"/>
                </a:ext>
              </a:extLst>
            </p:cNvPr>
            <p:cNvGrpSpPr/>
            <p:nvPr/>
          </p:nvGrpSpPr>
          <p:grpSpPr>
            <a:xfrm>
              <a:off x="1018074" y="2469766"/>
              <a:ext cx="1744668" cy="1577061"/>
              <a:chOff x="843511" y="1654350"/>
              <a:chExt cx="1765706" cy="1738673"/>
            </a:xfrm>
          </p:grpSpPr>
          <p:sp>
            <p:nvSpPr>
              <p:cNvPr id="101" name="正方形/長方形 100">
                <a:extLst>
                  <a:ext uri="{FF2B5EF4-FFF2-40B4-BE49-F238E27FC236}">
                    <a16:creationId xmlns:a16="http://schemas.microsoft.com/office/drawing/2014/main" id="{D95007A8-4920-603D-4913-689197E4AA77}"/>
                  </a:ext>
                </a:extLst>
              </p:cNvPr>
              <p:cNvSpPr/>
              <p:nvPr/>
            </p:nvSpPr>
            <p:spPr>
              <a:xfrm>
                <a:off x="961935" y="2543928"/>
                <a:ext cx="1529106" cy="3584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 name="Picture 2">
                <a:extLst>
                  <a:ext uri="{FF2B5EF4-FFF2-40B4-BE49-F238E27FC236}">
                    <a16:creationId xmlns:a16="http://schemas.microsoft.com/office/drawing/2014/main" id="{6DEC7ED7-80E9-BCA5-7DBD-AB1AA5AF75F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13814" y="2160438"/>
                <a:ext cx="1598411" cy="372357"/>
              </a:xfrm>
              <a:prstGeom prst="rect">
                <a:avLst/>
              </a:prstGeom>
              <a:noFill/>
              <a:extLst>
                <a:ext uri="{909E8E84-426E-40DD-AFC4-6F175D3DCCD1}">
                  <a14:hiddenFill xmlns:a14="http://schemas.microsoft.com/office/drawing/2010/main">
                    <a:solidFill>
                      <a:srgbClr val="FFFFFF"/>
                    </a:solidFill>
                  </a14:hiddenFill>
                </a:ext>
              </a:extLst>
            </p:spPr>
          </p:pic>
          <p:sp>
            <p:nvSpPr>
              <p:cNvPr id="103" name="Round Same Side Corner Rectangle 29">
                <a:extLst>
                  <a:ext uri="{FF2B5EF4-FFF2-40B4-BE49-F238E27FC236}">
                    <a16:creationId xmlns:a16="http://schemas.microsoft.com/office/drawing/2014/main" id="{F4443C10-5D11-404D-AD87-61415AD8229D}"/>
                  </a:ext>
                </a:extLst>
              </p:cNvPr>
              <p:cNvSpPr/>
              <p:nvPr/>
            </p:nvSpPr>
            <p:spPr>
              <a:xfrm>
                <a:off x="843511" y="1654350"/>
                <a:ext cx="1765706" cy="1738673"/>
              </a:xfrm>
              <a:prstGeom prst="round2SameRect">
                <a:avLst>
                  <a:gd name="adj1" fmla="val 10195"/>
                  <a:gd name="adj2" fmla="val 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8" name="ホームベース 2">
              <a:extLst>
                <a:ext uri="{FF2B5EF4-FFF2-40B4-BE49-F238E27FC236}">
                  <a16:creationId xmlns:a16="http://schemas.microsoft.com/office/drawing/2014/main" id="{B8B325D2-57C1-0C33-0FDE-1D00AE1ACF84}"/>
                </a:ext>
              </a:extLst>
            </p:cNvPr>
            <p:cNvSpPr/>
            <p:nvPr/>
          </p:nvSpPr>
          <p:spPr>
            <a:xfrm>
              <a:off x="646620" y="2050626"/>
              <a:ext cx="2487577" cy="276203"/>
            </a:xfrm>
            <a:prstGeom prst="homePlate">
              <a:avLst>
                <a:gd name="adj" fmla="val 3154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bg1"/>
                  </a:solidFill>
                  <a:latin typeface="+mn-ea"/>
                  <a:cs typeface="メイリオ" panose="020B0604030504040204" pitchFamily="50" charset="-128"/>
                </a:rPr>
                <a:t>広告配信</a:t>
              </a:r>
              <a:endParaRPr lang="en-US" altLang="ja-JP" sz="1050" b="1" dirty="0">
                <a:solidFill>
                  <a:schemeClr val="bg1"/>
                </a:solidFill>
                <a:latin typeface="+mn-ea"/>
                <a:cs typeface="メイリオ" panose="020B0604030504040204" pitchFamily="50" charset="-128"/>
              </a:endParaRPr>
            </a:p>
          </p:txBody>
        </p:sp>
      </p:grpSp>
      <p:grpSp>
        <p:nvGrpSpPr>
          <p:cNvPr id="108" name="グループ化 107">
            <a:extLst>
              <a:ext uri="{FF2B5EF4-FFF2-40B4-BE49-F238E27FC236}">
                <a16:creationId xmlns:a16="http://schemas.microsoft.com/office/drawing/2014/main" id="{56181CAE-18E2-7792-70BE-BF76C6A11645}"/>
              </a:ext>
            </a:extLst>
          </p:cNvPr>
          <p:cNvGrpSpPr/>
          <p:nvPr/>
        </p:nvGrpSpPr>
        <p:grpSpPr>
          <a:xfrm>
            <a:off x="3389171" y="2037712"/>
            <a:ext cx="2590345" cy="2609265"/>
            <a:chOff x="3518787" y="2037712"/>
            <a:chExt cx="2590345" cy="2609265"/>
          </a:xfrm>
        </p:grpSpPr>
        <p:grpSp>
          <p:nvGrpSpPr>
            <p:cNvPr id="109" name="グループ化 108">
              <a:extLst>
                <a:ext uri="{FF2B5EF4-FFF2-40B4-BE49-F238E27FC236}">
                  <a16:creationId xmlns:a16="http://schemas.microsoft.com/office/drawing/2014/main" id="{648902EE-4276-AE40-2A92-A0C2970F0044}"/>
                </a:ext>
              </a:extLst>
            </p:cNvPr>
            <p:cNvGrpSpPr/>
            <p:nvPr/>
          </p:nvGrpSpPr>
          <p:grpSpPr>
            <a:xfrm>
              <a:off x="3518787" y="2596845"/>
              <a:ext cx="2590345" cy="2050132"/>
              <a:chOff x="3534906" y="2596845"/>
              <a:chExt cx="2590345" cy="2050132"/>
            </a:xfrm>
          </p:grpSpPr>
          <p:sp>
            <p:nvSpPr>
              <p:cNvPr id="111" name="テキスト ボックス 110">
                <a:extLst>
                  <a:ext uri="{FF2B5EF4-FFF2-40B4-BE49-F238E27FC236}">
                    <a16:creationId xmlns:a16="http://schemas.microsoft.com/office/drawing/2014/main" id="{DBDB37B4-601C-6610-36E0-F11523079DF8}"/>
                  </a:ext>
                </a:extLst>
              </p:cNvPr>
              <p:cNvSpPr txBox="1"/>
              <p:nvPr/>
            </p:nvSpPr>
            <p:spPr>
              <a:xfrm>
                <a:off x="3563760" y="4431533"/>
                <a:ext cx="800219" cy="215444"/>
              </a:xfrm>
              <a:prstGeom prst="rect">
                <a:avLst/>
              </a:prstGeom>
              <a:noFill/>
            </p:spPr>
            <p:txBody>
              <a:bodyPr wrap="none" rtlCol="0">
                <a:spAutoFit/>
              </a:bodyPr>
              <a:lstStyle/>
              <a:p>
                <a:pPr algn="ctr"/>
                <a:r>
                  <a:rPr lang="ja-JP" altLang="en-US" sz="800" dirty="0">
                    <a:solidFill>
                      <a:schemeClr val="tx1">
                        <a:lumMod val="75000"/>
                        <a:lumOff val="25000"/>
                      </a:schemeClr>
                    </a:solidFill>
                    <a:latin typeface="+mn-ea"/>
                    <a:cs typeface="Meiryo" charset="-128"/>
                  </a:rPr>
                  <a:t>広告非接触者</a:t>
                </a:r>
                <a:endParaRPr lang="en-US" altLang="ja-JP" sz="800" dirty="0">
                  <a:solidFill>
                    <a:schemeClr val="tx1">
                      <a:lumMod val="75000"/>
                      <a:lumOff val="25000"/>
                    </a:schemeClr>
                  </a:solidFill>
                  <a:latin typeface="+mn-ea"/>
                  <a:cs typeface="Meiryo" charset="-128"/>
                </a:endParaRPr>
              </a:p>
            </p:txBody>
          </p:sp>
          <p:sp>
            <p:nvSpPr>
              <p:cNvPr id="112" name="円/楕円 49">
                <a:extLst>
                  <a:ext uri="{FF2B5EF4-FFF2-40B4-BE49-F238E27FC236}">
                    <a16:creationId xmlns:a16="http://schemas.microsoft.com/office/drawing/2014/main" id="{BFB57A8D-CAF5-4BCC-9C77-67DD1F59D744}"/>
                  </a:ext>
                </a:extLst>
              </p:cNvPr>
              <p:cNvSpPr/>
              <p:nvPr/>
            </p:nvSpPr>
            <p:spPr>
              <a:xfrm>
                <a:off x="4097953" y="2596845"/>
                <a:ext cx="1464250" cy="1464248"/>
              </a:xfrm>
              <a:prstGeom prst="ellipse">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13" name="円/楕円 50">
                <a:extLst>
                  <a:ext uri="{FF2B5EF4-FFF2-40B4-BE49-F238E27FC236}">
                    <a16:creationId xmlns:a16="http://schemas.microsoft.com/office/drawing/2014/main" id="{2931F48F-5D4D-356A-9D60-AAAC8C9C149D}"/>
                  </a:ext>
                </a:extLst>
              </p:cNvPr>
              <p:cNvSpPr/>
              <p:nvPr/>
            </p:nvSpPr>
            <p:spPr>
              <a:xfrm>
                <a:off x="4383355" y="2934499"/>
                <a:ext cx="893446" cy="8934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14" name="テキスト ボックス 113">
                <a:extLst>
                  <a:ext uri="{FF2B5EF4-FFF2-40B4-BE49-F238E27FC236}">
                    <a16:creationId xmlns:a16="http://schemas.microsoft.com/office/drawing/2014/main" id="{077B307B-68D6-928C-69FE-17A755B6725E}"/>
                  </a:ext>
                </a:extLst>
              </p:cNvPr>
              <p:cNvSpPr txBox="1"/>
              <p:nvPr/>
            </p:nvSpPr>
            <p:spPr>
              <a:xfrm>
                <a:off x="4298351" y="2715119"/>
                <a:ext cx="1063455" cy="215444"/>
              </a:xfrm>
              <a:prstGeom prst="rect">
                <a:avLst/>
              </a:prstGeom>
              <a:noFill/>
            </p:spPr>
            <p:txBody>
              <a:bodyPr wrap="square" lIns="91440" tIns="45720" rIns="91440" bIns="45720" rtlCol="0" anchor="t">
                <a:spAutoFit/>
              </a:bodyPr>
              <a:lstStyle/>
              <a:p>
                <a:pPr algn="ctr"/>
                <a:r>
                  <a:rPr lang="ja-JP" altLang="en-US" sz="800" b="1" dirty="0">
                    <a:solidFill>
                      <a:srgbClr val="0D0D0D"/>
                    </a:solidFill>
                    <a:latin typeface="+mn-ea"/>
                    <a:cs typeface="Meiryo" charset="-128"/>
                  </a:rPr>
                  <a:t>LINEユーザー</a:t>
                </a:r>
                <a:endParaRPr lang="ja-JP" b="1" dirty="0">
                  <a:solidFill>
                    <a:srgbClr val="0D0D0D"/>
                  </a:solidFill>
                  <a:latin typeface="+mn-ea"/>
                  <a:cs typeface="Arial"/>
                </a:endParaRPr>
              </a:p>
            </p:txBody>
          </p:sp>
          <p:sp>
            <p:nvSpPr>
              <p:cNvPr id="115" name="テキスト ボックス 114">
                <a:extLst>
                  <a:ext uri="{FF2B5EF4-FFF2-40B4-BE49-F238E27FC236}">
                    <a16:creationId xmlns:a16="http://schemas.microsoft.com/office/drawing/2014/main" id="{48D45874-C09F-4EF2-7AFF-83DC63D6AEC1}"/>
                  </a:ext>
                </a:extLst>
              </p:cNvPr>
              <p:cNvSpPr txBox="1"/>
              <p:nvPr/>
            </p:nvSpPr>
            <p:spPr>
              <a:xfrm>
                <a:off x="4481265" y="3059140"/>
                <a:ext cx="697627" cy="584775"/>
              </a:xfrm>
              <a:prstGeom prst="rect">
                <a:avLst/>
              </a:prstGeom>
              <a:noFill/>
            </p:spPr>
            <p:txBody>
              <a:bodyPr wrap="square" lIns="91440" tIns="45720" rIns="91440" bIns="45720" rtlCol="0" anchor="t">
                <a:spAutoFit/>
              </a:bodyPr>
              <a:lstStyle/>
              <a:p>
                <a:pPr algn="ctr"/>
                <a:r>
                  <a:rPr lang="en-US" altLang="ja-JP" sz="800" b="1" dirty="0">
                    <a:solidFill>
                      <a:schemeClr val="bg1"/>
                    </a:solidFill>
                    <a:latin typeface="+mn-ea"/>
                    <a:cs typeface="Meiryo" charset="-128"/>
                  </a:rPr>
                  <a:t>LINE</a:t>
                </a:r>
              </a:p>
              <a:p>
                <a:pPr algn="ctr"/>
                <a:r>
                  <a:rPr lang="ja-JP" altLang="en-US" sz="800" b="1" dirty="0">
                    <a:solidFill>
                      <a:schemeClr val="bg1"/>
                    </a:solidFill>
                    <a:latin typeface="+mn-ea"/>
                    <a:cs typeface="Meiryo" charset="-128"/>
                  </a:rPr>
                  <a:t>リサーチ</a:t>
                </a:r>
                <a:endParaRPr lang="en-US" altLang="ja-JP" sz="800" b="1" dirty="0">
                  <a:solidFill>
                    <a:schemeClr val="bg1"/>
                  </a:solidFill>
                  <a:latin typeface="+mn-ea"/>
                  <a:cs typeface="Meiryo" charset="-128"/>
                </a:endParaRPr>
              </a:p>
              <a:p>
                <a:pPr algn="ctr"/>
                <a:r>
                  <a:rPr lang="ja-JP" altLang="en-US" sz="800" b="1" dirty="0">
                    <a:solidFill>
                      <a:schemeClr val="bg1"/>
                    </a:solidFill>
                    <a:latin typeface="+mn-ea"/>
                    <a:cs typeface="Meiryo" charset="-128"/>
                  </a:rPr>
                  <a:t>アンケート</a:t>
                </a:r>
                <a:endParaRPr lang="en-US" altLang="ja-JP" sz="800" b="1" dirty="0">
                  <a:solidFill>
                    <a:schemeClr val="bg1"/>
                  </a:solidFill>
                  <a:latin typeface="+mn-ea"/>
                  <a:cs typeface="Meiryo" charset="-128"/>
                </a:endParaRPr>
              </a:p>
              <a:p>
                <a:pPr algn="ctr"/>
                <a:r>
                  <a:rPr lang="ja-JP" altLang="en-US" sz="800" b="1" dirty="0">
                    <a:solidFill>
                      <a:schemeClr val="bg1"/>
                    </a:solidFill>
                    <a:latin typeface="+mn-ea"/>
                    <a:cs typeface="Meiryo" charset="-128"/>
                  </a:rPr>
                  <a:t>モニタ</a:t>
                </a:r>
                <a:endParaRPr lang="en-US" altLang="ja-JP" sz="800" b="1" dirty="0">
                  <a:solidFill>
                    <a:schemeClr val="bg1"/>
                  </a:solidFill>
                  <a:latin typeface="+mn-ea"/>
                  <a:cs typeface="Meiryo" charset="-128"/>
                </a:endParaRPr>
              </a:p>
            </p:txBody>
          </p:sp>
          <p:pic>
            <p:nvPicPr>
              <p:cNvPr id="116" name="図 115">
                <a:extLst>
                  <a:ext uri="{FF2B5EF4-FFF2-40B4-BE49-F238E27FC236}">
                    <a16:creationId xmlns:a16="http://schemas.microsoft.com/office/drawing/2014/main" id="{221A253E-815C-3C28-C91C-A415F9FC20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4906" y="3960412"/>
                <a:ext cx="403502" cy="403502"/>
              </a:xfrm>
              <a:prstGeom prst="rect">
                <a:avLst/>
              </a:prstGeom>
            </p:spPr>
          </p:pic>
          <p:pic>
            <p:nvPicPr>
              <p:cNvPr id="117" name="図 116">
                <a:extLst>
                  <a:ext uri="{FF2B5EF4-FFF2-40B4-BE49-F238E27FC236}">
                    <a16:creationId xmlns:a16="http://schemas.microsoft.com/office/drawing/2014/main" id="{E1FB77DE-EE53-BF55-54F4-3C257FDFC3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67915" y="3960412"/>
                <a:ext cx="403502" cy="403502"/>
              </a:xfrm>
              <a:prstGeom prst="rect">
                <a:avLst/>
              </a:prstGeom>
            </p:spPr>
          </p:pic>
          <p:pic>
            <p:nvPicPr>
              <p:cNvPr id="118" name="図 117">
                <a:extLst>
                  <a:ext uri="{FF2B5EF4-FFF2-40B4-BE49-F238E27FC236}">
                    <a16:creationId xmlns:a16="http://schemas.microsoft.com/office/drawing/2014/main" id="{2D355B57-9520-8614-6225-A92EA525D82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90718" y="3964612"/>
                <a:ext cx="403502" cy="403502"/>
              </a:xfrm>
              <a:prstGeom prst="rect">
                <a:avLst/>
              </a:prstGeom>
            </p:spPr>
          </p:pic>
          <p:pic>
            <p:nvPicPr>
              <p:cNvPr id="119" name="図 118">
                <a:extLst>
                  <a:ext uri="{FF2B5EF4-FFF2-40B4-BE49-F238E27FC236}">
                    <a16:creationId xmlns:a16="http://schemas.microsoft.com/office/drawing/2014/main" id="{86068CB1-73C7-CCD8-900F-48F74C60616F}"/>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721749" y="3966379"/>
                <a:ext cx="403502" cy="403502"/>
              </a:xfrm>
              <a:prstGeom prst="rect">
                <a:avLst/>
              </a:prstGeom>
            </p:spPr>
          </p:pic>
          <p:sp>
            <p:nvSpPr>
              <p:cNvPr id="120" name="テキスト ボックス 119">
                <a:extLst>
                  <a:ext uri="{FF2B5EF4-FFF2-40B4-BE49-F238E27FC236}">
                    <a16:creationId xmlns:a16="http://schemas.microsoft.com/office/drawing/2014/main" id="{C8CD1E45-18A0-EF6B-6060-1D88FC5DA853}"/>
                  </a:ext>
                </a:extLst>
              </p:cNvPr>
              <p:cNvSpPr txBox="1"/>
              <p:nvPr/>
            </p:nvSpPr>
            <p:spPr>
              <a:xfrm>
                <a:off x="5345406" y="4431533"/>
                <a:ext cx="697627" cy="215444"/>
              </a:xfrm>
              <a:prstGeom prst="rect">
                <a:avLst/>
              </a:prstGeom>
              <a:noFill/>
            </p:spPr>
            <p:txBody>
              <a:bodyPr wrap="none" rtlCol="0">
                <a:spAutoFit/>
              </a:bodyPr>
              <a:lstStyle/>
              <a:p>
                <a:pPr algn="ctr"/>
                <a:r>
                  <a:rPr lang="ja-JP" altLang="en-US" sz="800" dirty="0">
                    <a:solidFill>
                      <a:schemeClr val="tx1">
                        <a:lumMod val="75000"/>
                        <a:lumOff val="25000"/>
                      </a:schemeClr>
                    </a:solidFill>
                    <a:latin typeface="+mn-ea"/>
                    <a:cs typeface="Meiryo" charset="-128"/>
                  </a:rPr>
                  <a:t>広告接触者</a:t>
                </a:r>
                <a:endParaRPr lang="en-US" altLang="ja-JP" sz="800" dirty="0">
                  <a:solidFill>
                    <a:schemeClr val="tx1">
                      <a:lumMod val="75000"/>
                      <a:lumOff val="25000"/>
                    </a:schemeClr>
                  </a:solidFill>
                  <a:latin typeface="+mn-ea"/>
                  <a:cs typeface="Meiryo" charset="-128"/>
                </a:endParaRPr>
              </a:p>
            </p:txBody>
          </p:sp>
          <p:cxnSp>
            <p:nvCxnSpPr>
              <p:cNvPr id="121" name="直線コネクタ 120">
                <a:extLst>
                  <a:ext uri="{FF2B5EF4-FFF2-40B4-BE49-F238E27FC236}">
                    <a16:creationId xmlns:a16="http://schemas.microsoft.com/office/drawing/2014/main" id="{E978E550-0337-5E5C-0FFB-BF892430F5D6}"/>
                  </a:ext>
                </a:extLst>
              </p:cNvPr>
              <p:cNvCxnSpPr>
                <a:cxnSpLocks/>
              </p:cNvCxnSpPr>
              <p:nvPr/>
            </p:nvCxnSpPr>
            <p:spPr>
              <a:xfrm flipH="1">
                <a:off x="4242938" y="3697101"/>
                <a:ext cx="267233" cy="240798"/>
              </a:xfrm>
              <a:prstGeom prst="line">
                <a:avLst/>
              </a:prstGeom>
              <a:ln w="19050">
                <a:solidFill>
                  <a:srgbClr val="00003E"/>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a:extLst>
                  <a:ext uri="{FF2B5EF4-FFF2-40B4-BE49-F238E27FC236}">
                    <a16:creationId xmlns:a16="http://schemas.microsoft.com/office/drawing/2014/main" id="{E082E7D7-2973-187D-005E-5B85E0819131}"/>
                  </a:ext>
                </a:extLst>
              </p:cNvPr>
              <p:cNvCxnSpPr>
                <a:cxnSpLocks/>
              </p:cNvCxnSpPr>
              <p:nvPr/>
            </p:nvCxnSpPr>
            <p:spPr>
              <a:xfrm>
                <a:off x="5129114" y="3697101"/>
                <a:ext cx="263739" cy="240798"/>
              </a:xfrm>
              <a:prstGeom prst="line">
                <a:avLst/>
              </a:prstGeom>
              <a:ln w="19050">
                <a:solidFill>
                  <a:srgbClr val="00003E"/>
                </a:solidFill>
              </a:ln>
            </p:spPr>
            <p:style>
              <a:lnRef idx="1">
                <a:schemeClr val="accent1"/>
              </a:lnRef>
              <a:fillRef idx="0">
                <a:schemeClr val="accent1"/>
              </a:fillRef>
              <a:effectRef idx="0">
                <a:schemeClr val="accent1"/>
              </a:effectRef>
              <a:fontRef idx="minor">
                <a:schemeClr val="tx1"/>
              </a:fontRef>
            </p:style>
          </p:cxnSp>
        </p:grpSp>
        <p:sp>
          <p:nvSpPr>
            <p:cNvPr id="110" name="山形 3">
              <a:extLst>
                <a:ext uri="{FF2B5EF4-FFF2-40B4-BE49-F238E27FC236}">
                  <a16:creationId xmlns:a16="http://schemas.microsoft.com/office/drawing/2014/main" id="{523554C0-2346-EF7F-9F70-418912967C5E}"/>
                </a:ext>
              </a:extLst>
            </p:cNvPr>
            <p:cNvSpPr/>
            <p:nvPr/>
          </p:nvSpPr>
          <p:spPr>
            <a:xfrm>
              <a:off x="3563218" y="2037712"/>
              <a:ext cx="2501483" cy="274421"/>
            </a:xfrm>
            <a:prstGeom prst="chevron">
              <a:avLst>
                <a:gd name="adj" fmla="val 314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bg1"/>
                  </a:solidFill>
                  <a:latin typeface="+mn-ea"/>
                  <a:cs typeface="メイリオ" panose="020B0604030504040204" pitchFamily="50" charset="-128"/>
                </a:rPr>
                <a:t>広告接触者を抽出</a:t>
              </a:r>
              <a:endParaRPr lang="en-US" altLang="ja-JP" sz="1050" b="1" dirty="0">
                <a:solidFill>
                  <a:schemeClr val="bg1"/>
                </a:solidFill>
                <a:latin typeface="+mn-ea"/>
                <a:cs typeface="メイリオ" panose="020B0604030504040204" pitchFamily="50" charset="-128"/>
              </a:endParaRPr>
            </a:p>
          </p:txBody>
        </p:sp>
      </p:grpSp>
      <p:sp>
        <p:nvSpPr>
          <p:cNvPr id="126" name="テキスト プレースホルダー 3">
            <a:extLst>
              <a:ext uri="{FF2B5EF4-FFF2-40B4-BE49-F238E27FC236}">
                <a16:creationId xmlns:a16="http://schemas.microsoft.com/office/drawing/2014/main" id="{DD588D8F-5C1D-FD59-ABC8-669DF5A23026}"/>
              </a:ext>
            </a:extLst>
          </p:cNvPr>
          <p:cNvSpPr txBox="1">
            <a:spLocks/>
          </p:cNvSpPr>
          <p:nvPr/>
        </p:nvSpPr>
        <p:spPr>
          <a:xfrm>
            <a:off x="567857" y="1104290"/>
            <a:ext cx="11014609" cy="79208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endParaRPr lang="ja-JP" altLang="en-US" dirty="0">
              <a:solidFill>
                <a:srgbClr val="0D0D0D"/>
              </a:solidFill>
              <a:latin typeface="+mn-ea"/>
              <a:ea typeface="+mn-ea"/>
            </a:endParaRPr>
          </a:p>
        </p:txBody>
      </p:sp>
      <p:sp>
        <p:nvSpPr>
          <p:cNvPr id="127" name="テキスト プレースホルダー 2">
            <a:extLst>
              <a:ext uri="{FF2B5EF4-FFF2-40B4-BE49-F238E27FC236}">
                <a16:creationId xmlns:a16="http://schemas.microsoft.com/office/drawing/2014/main" id="{6FDA5BCC-4983-06BB-56C3-C738EB720552}"/>
              </a:ext>
            </a:extLst>
          </p:cNvPr>
          <p:cNvSpPr>
            <a:spLocks noGrp="1"/>
          </p:cNvSpPr>
          <p:nvPr>
            <p:ph type="body" sz="quarter" idx="11"/>
          </p:nvPr>
        </p:nvSpPr>
        <p:spPr>
          <a:xfrm>
            <a:off x="587374" y="1098189"/>
            <a:ext cx="11014609" cy="792088"/>
          </a:xfrm>
        </p:spPr>
        <p:txBody>
          <a:bodyPr/>
          <a:lstStyle/>
          <a:p>
            <a:r>
              <a:rPr lang="ja-JP" altLang="en-US" dirty="0">
                <a:solidFill>
                  <a:schemeClr val="tx1">
                    <a:lumMod val="95000"/>
                    <a:lumOff val="5000"/>
                  </a:schemeClr>
                </a:solidFill>
              </a:rPr>
              <a:t>広告接触の有無でユーザーを分類抽出し、それぞれのユーザーに対して業界最大級のリサーチプラットフォーム</a:t>
            </a:r>
            <a:r>
              <a:rPr lang="en-US" altLang="ja-JP" dirty="0">
                <a:solidFill>
                  <a:schemeClr val="tx1">
                    <a:lumMod val="95000"/>
                    <a:lumOff val="5000"/>
                  </a:schemeClr>
                </a:solidFill>
              </a:rPr>
              <a:t>『LINE</a:t>
            </a:r>
            <a:r>
              <a:rPr lang="ja-JP" altLang="en-US" dirty="0">
                <a:solidFill>
                  <a:schemeClr val="tx1">
                    <a:lumMod val="95000"/>
                    <a:lumOff val="5000"/>
                  </a:schemeClr>
                </a:solidFill>
              </a:rPr>
              <a:t>リサーチ</a:t>
            </a:r>
            <a:r>
              <a:rPr lang="en-US" altLang="ja-JP" dirty="0">
                <a:solidFill>
                  <a:schemeClr val="tx1">
                    <a:lumMod val="95000"/>
                    <a:lumOff val="5000"/>
                  </a:schemeClr>
                </a:solidFill>
              </a:rPr>
              <a:t>』</a:t>
            </a:r>
            <a:r>
              <a:rPr lang="ja-JP" altLang="en-US" dirty="0">
                <a:solidFill>
                  <a:schemeClr val="tx1">
                    <a:lumMod val="95000"/>
                    <a:lumOff val="5000"/>
                  </a:schemeClr>
                </a:solidFill>
              </a:rPr>
              <a:t>を利用して、ブランドリフト調査が実施できます。該当広告への接触者と非接触者に対し、ブランド認知度・利用経験・好意度・利用意向などを聴取することで、広告効果を把握しその後のマーケティング活動に活かすことができます。</a:t>
            </a:r>
            <a:endParaRPr kumimoji="1" lang="ja-JP" altLang="en-US" dirty="0">
              <a:solidFill>
                <a:schemeClr val="tx1">
                  <a:lumMod val="95000"/>
                  <a:lumOff val="5000"/>
                </a:schemeClr>
              </a:solidFill>
            </a:endParaRPr>
          </a:p>
        </p:txBody>
      </p:sp>
      <p:pic>
        <p:nvPicPr>
          <p:cNvPr id="129" name="図 128" descr="グラフィカル ユーザー インターフェイス, テキスト, アプリケーション, チャットまたはテキスト メッセージ&#10;&#10;AI 生成コンテンツは誤りを含む可能性があります。">
            <a:extLst>
              <a:ext uri="{FF2B5EF4-FFF2-40B4-BE49-F238E27FC236}">
                <a16:creationId xmlns:a16="http://schemas.microsoft.com/office/drawing/2014/main" id="{769E5A62-6300-1476-B8ED-FD22B9B5DF6D}"/>
              </a:ext>
            </a:extLst>
          </p:cNvPr>
          <p:cNvPicPr>
            <a:picLocks noChangeAspect="1"/>
          </p:cNvPicPr>
          <p:nvPr/>
        </p:nvPicPr>
        <p:blipFill>
          <a:blip r:embed="rId12"/>
          <a:srcRect b="57726"/>
          <a:stretch>
            <a:fillRect/>
          </a:stretch>
        </p:blipFill>
        <p:spPr>
          <a:xfrm>
            <a:off x="1036263" y="2564795"/>
            <a:ext cx="1619048" cy="1482032"/>
          </a:xfrm>
          <a:prstGeom prst="rect">
            <a:avLst/>
          </a:prstGeom>
        </p:spPr>
      </p:pic>
    </p:spTree>
    <p:extLst>
      <p:ext uri="{BB962C8B-B14F-4D97-AF65-F5344CB8AC3E}">
        <p14:creationId xmlns:p14="http://schemas.microsoft.com/office/powerpoint/2010/main" val="1946954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BFCFA0-D0C2-2D75-F6E6-C20C6A10558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1871C2C-10F4-FC8D-5147-4D4B56815976}"/>
              </a:ext>
            </a:extLst>
          </p:cNvPr>
          <p:cNvSpPr>
            <a:spLocks noGrp="1"/>
          </p:cNvSpPr>
          <p:nvPr>
            <p:ph type="body" sz="quarter" idx="10"/>
          </p:nvPr>
        </p:nvSpPr>
        <p:spPr/>
        <p:txBody>
          <a:bodyPr/>
          <a:lstStyle/>
          <a:p>
            <a:r>
              <a:rPr lang="en-US" altLang="ja-JP" dirty="0">
                <a:latin typeface="Meiryo"/>
                <a:ea typeface="Meiryo"/>
              </a:rPr>
              <a:t>Talk Head </a:t>
            </a:r>
            <a:r>
              <a:rPr lang="en-US" altLang="ja-JP">
                <a:latin typeface="Meiryo"/>
                <a:ea typeface="Meiryo"/>
              </a:rPr>
              <a:t>View </a:t>
            </a:r>
            <a:r>
              <a:rPr lang="ja-JP" altLang="en-US">
                <a:latin typeface="+mn-ea"/>
              </a:rPr>
              <a:t>ブランドリフトサーベイ </a:t>
            </a:r>
            <a:r>
              <a:rPr lang="ja-JP" altLang="en-US" dirty="0">
                <a:latin typeface="+mn-ea"/>
              </a:rPr>
              <a:t>詳細</a:t>
            </a:r>
          </a:p>
        </p:txBody>
      </p:sp>
      <p:sp>
        <p:nvSpPr>
          <p:cNvPr id="5" name="テキスト プレースホルダー 6">
            <a:extLst>
              <a:ext uri="{FF2B5EF4-FFF2-40B4-BE49-F238E27FC236}">
                <a16:creationId xmlns:a16="http://schemas.microsoft.com/office/drawing/2014/main" id="{5C523AE2-6FEF-73A4-0A4F-EF27BB494CDB}"/>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6" name="図プレースホルダー 8" descr="アイコン&#10;&#10;自動的に生成された説明">
            <a:extLst>
              <a:ext uri="{FF2B5EF4-FFF2-40B4-BE49-F238E27FC236}">
                <a16:creationId xmlns:a16="http://schemas.microsoft.com/office/drawing/2014/main" id="{3FB66E85-F410-373E-B8D6-A7C612530E4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graphicFrame>
        <p:nvGraphicFramePr>
          <p:cNvPr id="11" name="表 10">
            <a:extLst>
              <a:ext uri="{FF2B5EF4-FFF2-40B4-BE49-F238E27FC236}">
                <a16:creationId xmlns:a16="http://schemas.microsoft.com/office/drawing/2014/main" id="{527AEF4C-F692-DEE5-6A98-CBBCF9ED0BF6}"/>
              </a:ext>
            </a:extLst>
          </p:cNvPr>
          <p:cNvGraphicFramePr>
            <a:graphicFrameLocks noGrp="1"/>
          </p:cNvGraphicFramePr>
          <p:nvPr>
            <p:extLst>
              <p:ext uri="{D42A27DB-BD31-4B8C-83A1-F6EECF244321}">
                <p14:modId xmlns:p14="http://schemas.microsoft.com/office/powerpoint/2010/main" val="3675773190"/>
              </p:ext>
            </p:extLst>
          </p:nvPr>
        </p:nvGraphicFramePr>
        <p:xfrm>
          <a:off x="413538" y="1147446"/>
          <a:ext cx="11362281" cy="4932000"/>
        </p:xfrm>
        <a:graphic>
          <a:graphicData uri="http://schemas.openxmlformats.org/drawingml/2006/table">
            <a:tbl>
              <a:tblPr/>
              <a:tblGrid>
                <a:gridCol w="2002281">
                  <a:extLst>
                    <a:ext uri="{9D8B030D-6E8A-4147-A177-3AD203B41FA5}">
                      <a16:colId xmlns:a16="http://schemas.microsoft.com/office/drawing/2014/main" val="585060608"/>
                    </a:ext>
                  </a:extLst>
                </a:gridCol>
                <a:gridCol w="4680000">
                  <a:extLst>
                    <a:ext uri="{9D8B030D-6E8A-4147-A177-3AD203B41FA5}">
                      <a16:colId xmlns:a16="http://schemas.microsoft.com/office/drawing/2014/main" val="1447558988"/>
                    </a:ext>
                  </a:extLst>
                </a:gridCol>
                <a:gridCol w="4680000">
                  <a:extLst>
                    <a:ext uri="{9D8B030D-6E8A-4147-A177-3AD203B41FA5}">
                      <a16:colId xmlns:a16="http://schemas.microsoft.com/office/drawing/2014/main" val="1286335834"/>
                    </a:ext>
                  </a:extLst>
                </a:gridCol>
              </a:tblGrid>
              <a:tr h="396000">
                <a:tc>
                  <a:txBody>
                    <a:bodyPr/>
                    <a:lstStyle/>
                    <a:p>
                      <a:pPr algn="ctr" rtl="0" fontAlgn="ctr"/>
                      <a:r>
                        <a:rPr lang="ja-JP" altLang="en-US" sz="1050" b="1" i="0" u="none" strike="noStrike" dirty="0">
                          <a:solidFill>
                            <a:schemeClr val="bg1"/>
                          </a:solidFill>
                          <a:effectLst/>
                          <a:latin typeface="メイリオ" panose="020B0604030504040204" pitchFamily="50" charset="-128"/>
                          <a:ea typeface="メイリオ" panose="020B0604030504040204" pitchFamily="50" charset="-128"/>
                        </a:rPr>
                        <a:t>調査の仕様</a:t>
                      </a:r>
                    </a:p>
                  </a:txBody>
                  <a:tcPr marL="12700" marR="12700" marT="1270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ctr" latinLnBrk="1" hangingPunct="1">
                        <a:lnSpc>
                          <a:spcPct val="100000"/>
                        </a:lnSpc>
                        <a:spcBef>
                          <a:spcPts val="0"/>
                        </a:spcBef>
                        <a:spcAft>
                          <a:spcPts val="0"/>
                        </a:spcAft>
                        <a:buClrTx/>
                        <a:buSzTx/>
                        <a:buFontTx/>
                        <a:buNone/>
                        <a:tabLst/>
                        <a:defRPr/>
                      </a:pPr>
                      <a:r>
                        <a:rPr lang="ja-JP" altLang="en-US" sz="1050" b="1" i="0" u="none" strike="noStrike" kern="1200" dirty="0">
                          <a:solidFill>
                            <a:schemeClr val="bg1"/>
                          </a:solidFill>
                          <a:effectLst/>
                          <a:latin typeface="メイリオ" panose="020B0604030504040204" pitchFamily="50" charset="-128"/>
                          <a:ea typeface="メイリオ" panose="020B0604030504040204" pitchFamily="50" charset="-128"/>
                          <a:cs typeface="+mn-cs"/>
                        </a:rPr>
                        <a:t>ライト版</a:t>
                      </a:r>
                      <a:endParaRPr lang="en-US" altLang="ja-JP" sz="1050" b="1" i="0" u="none" strike="noStrike" kern="1200" dirty="0">
                        <a:solidFill>
                          <a:schemeClr val="bg1"/>
                        </a:solidFill>
                        <a:effectLst/>
                        <a:latin typeface="メイリオ" panose="020B0604030504040204" pitchFamily="50" charset="-128"/>
                        <a:ea typeface="メイリオ" panose="020B0604030504040204" pitchFamily="50" charset="-128"/>
                        <a:cs typeface="+mn-cs"/>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ctr" latinLnBrk="1" hangingPunct="1">
                        <a:lnSpc>
                          <a:spcPct val="100000"/>
                        </a:lnSpc>
                        <a:spcBef>
                          <a:spcPts val="0"/>
                        </a:spcBef>
                        <a:spcAft>
                          <a:spcPts val="0"/>
                        </a:spcAft>
                        <a:buClrTx/>
                        <a:buSzTx/>
                        <a:buFontTx/>
                        <a:buNone/>
                        <a:tabLst/>
                        <a:defRPr/>
                      </a:pPr>
                      <a:r>
                        <a:rPr lang="ja-JP" altLang="en-US" sz="1050" b="1" i="0" u="none" strike="noStrike" kern="1200" dirty="0">
                          <a:solidFill>
                            <a:schemeClr val="bg1"/>
                          </a:solidFill>
                          <a:effectLst/>
                          <a:latin typeface="メイリオ" panose="020B0604030504040204" pitchFamily="50" charset="-128"/>
                          <a:ea typeface="メイリオ" panose="020B0604030504040204" pitchFamily="50" charset="-128"/>
                          <a:cs typeface="+mn-cs"/>
                        </a:rPr>
                        <a:t>プレミアム版</a:t>
                      </a:r>
                      <a:endParaRPr lang="en-US" altLang="ja-JP" sz="1050" b="1" i="0" u="none" strike="noStrike" kern="1200" dirty="0">
                        <a:solidFill>
                          <a:schemeClr val="bg1"/>
                        </a:solidFill>
                        <a:effectLst/>
                        <a:latin typeface="メイリオ" panose="020B0604030504040204" pitchFamily="50" charset="-128"/>
                        <a:ea typeface="メイリオ" panose="020B0604030504040204" pitchFamily="50" charset="-128"/>
                        <a:cs typeface="+mn-cs"/>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372758477"/>
                  </a:ext>
                </a:extLst>
              </a:tr>
              <a:tr h="504000">
                <a:tc>
                  <a:txBody>
                    <a:bodyPr/>
                    <a:lstStyle/>
                    <a:p>
                      <a:pPr marR="0" algn="ctr" rtl="0" fontAlgn="ctr">
                        <a:lnSpc>
                          <a:spcPct val="100000"/>
                        </a:lnSpc>
                        <a:spcBef>
                          <a:spcPts val="0"/>
                        </a:spcBef>
                        <a:spcAft>
                          <a:spcPts val="0"/>
                        </a:spcAft>
                        <a:buClr>
                          <a:srgbClr val="000000"/>
                        </a:buClr>
                        <a:buFont typeface="Arial"/>
                      </a:pPr>
                      <a:r>
                        <a:rPr lang="ja-JP" altLang="en-US" sz="1050" b="1" i="0" u="none" strike="noStrike" cap="none" dirty="0">
                          <a:solidFill>
                            <a:srgbClr val="FFFFFF"/>
                          </a:solidFill>
                          <a:effectLst/>
                          <a:latin typeface="メイリオ" panose="020B0604030504040204" pitchFamily="50" charset="-128"/>
                          <a:ea typeface="メイリオ" panose="020B0604030504040204" pitchFamily="50" charset="-128"/>
                          <a:cs typeface="+mn-cs"/>
                          <a:sym typeface="Arial"/>
                        </a:rPr>
                        <a:t>広告配信期間</a:t>
                      </a:r>
                      <a:endParaRPr lang="en-US" altLang="ja-JP" sz="1050" b="1" i="0" u="none" strike="noStrike" cap="none" dirty="0" err="1">
                        <a:solidFill>
                          <a:srgbClr val="FFFFFF"/>
                        </a:solidFill>
                        <a:effectLst/>
                        <a:latin typeface="メイリオ" panose="020B0604030504040204" pitchFamily="50" charset="-128"/>
                        <a:ea typeface="メイリオ" panose="020B0604030504040204" pitchFamily="50" charset="-128"/>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marL="0" marR="0" lvl="0" indent="0" algn="ctr" rtl="0" eaLnBrk="1" fontAlgn="ctr" latinLnBrk="0" hangingPunct="1">
                        <a:lnSpc>
                          <a:spcPct val="100000"/>
                        </a:lnSpc>
                        <a:spcBef>
                          <a:spcPts val="0"/>
                        </a:spcBef>
                        <a:spcAft>
                          <a:spcPts val="0"/>
                        </a:spcAft>
                        <a:buClr>
                          <a:srgbClr val="000000"/>
                        </a:buClr>
                        <a:buSzTx/>
                        <a:buFont typeface="Arial"/>
                        <a:buNone/>
                      </a:pPr>
                      <a:r>
                        <a:rPr lang="en-US" altLang="ja-JP"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1</a:t>
                      </a: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a:t>
                      </a:r>
                      <a:r>
                        <a:rPr lang="en-US" altLang="ja-JP"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31</a:t>
                      </a: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日</a:t>
                      </a:r>
                      <a:endParaRPr lang="en-US" altLang="ja-JP" sz="1050" b="0" i="0" u="none" strike="noStrike" cap="none" dirty="0">
                        <a:solidFill>
                          <a:schemeClr val="tx1">
                            <a:lumMod val="95000"/>
                            <a:lumOff val="5000"/>
                          </a:schemeClr>
                        </a:solidFill>
                        <a:effectLst/>
                        <a:latin typeface="メイリオ" panose="020B0604030504040204" pitchFamily="50" charset="-128"/>
                        <a:ea typeface="+mn-ea"/>
                        <a:cs typeface="+mn-cs"/>
                        <a:sym typeface="Arial"/>
                      </a:endParaRPr>
                    </a:p>
                    <a:p>
                      <a:pPr marL="0" marR="0" lvl="0" indent="0" algn="ctr" rtl="0" eaLnBrk="1" fontAlgn="ctr" latinLnBrk="0" hangingPunct="1">
                        <a:lnSpc>
                          <a:spcPct val="100000"/>
                        </a:lnSpc>
                        <a:spcBef>
                          <a:spcPts val="0"/>
                        </a:spcBef>
                        <a:spcAft>
                          <a:spcPts val="0"/>
                        </a:spcAft>
                        <a:buClr>
                          <a:srgbClr val="000000"/>
                        </a:buClr>
                        <a:buSzTx/>
                        <a:buFont typeface="Arial"/>
                        <a:buNone/>
                      </a:pPr>
                      <a:r>
                        <a:rPr lang="en-US" altLang="ja-JP" sz="1000" b="0" i="0" u="none" strike="noStrike" cap="none" dirty="0">
                          <a:solidFill>
                            <a:schemeClr val="tx1">
                              <a:lumMod val="95000"/>
                              <a:lumOff val="5000"/>
                            </a:schemeClr>
                          </a:solidFill>
                          <a:effectLst/>
                          <a:latin typeface="メイリオ" panose="020B0604030504040204" pitchFamily="50" charset="-128"/>
                          <a:ea typeface="+mn-ea"/>
                          <a:cs typeface="+mn-cs"/>
                          <a:sym typeface="Arial"/>
                        </a:rPr>
                        <a:t>※ </a:t>
                      </a:r>
                      <a:r>
                        <a:rPr lang="ja-JP" altLang="en-US" sz="1000" b="0" i="0" u="none" strike="noStrike" cap="none" dirty="0">
                          <a:solidFill>
                            <a:schemeClr val="tx1">
                              <a:lumMod val="95000"/>
                              <a:lumOff val="5000"/>
                            </a:schemeClr>
                          </a:solidFill>
                          <a:effectLst/>
                          <a:latin typeface="メイリオ" panose="020B0604030504040204" pitchFamily="50" charset="-128"/>
                          <a:ea typeface="+mn-ea"/>
                          <a:cs typeface="+mn-cs"/>
                          <a:sym typeface="Arial"/>
                        </a:rPr>
                        <a:t>調査対象期間は配信期間に準じます。配信期間が長すぎる場合、正確な調査結果をお出しできない可能性があります。</a:t>
                      </a:r>
                      <a:endPar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tc hMerge="1">
                  <a:txBody>
                    <a:bodyPr/>
                    <a:lstStyle/>
                    <a:p>
                      <a:endParaRPr kumimoji="1" lang="ja-JP" altLang="en-US"/>
                    </a:p>
                  </a:txBody>
                  <a:tcPr/>
                </a:tc>
                <a:extLst>
                  <a:ext uri="{0D108BD9-81ED-4DB2-BD59-A6C34878D82A}">
                    <a16:rowId xmlns:a16="http://schemas.microsoft.com/office/drawing/2014/main" val="3952811693"/>
                  </a:ext>
                </a:extLst>
              </a:tr>
              <a:tr h="504000">
                <a:tc>
                  <a:txBody>
                    <a:bodyPr/>
                    <a:lstStyle/>
                    <a:p>
                      <a:pPr marR="0" algn="ctr" rtl="0" fontAlgn="ctr">
                        <a:lnSpc>
                          <a:spcPct val="100000"/>
                        </a:lnSpc>
                        <a:spcBef>
                          <a:spcPts val="0"/>
                        </a:spcBef>
                        <a:spcAft>
                          <a:spcPts val="0"/>
                        </a:spcAft>
                        <a:buClr>
                          <a:srgbClr val="000000"/>
                        </a:buClr>
                        <a:buFont typeface="Arial"/>
                      </a:pPr>
                      <a:r>
                        <a:rPr lang="en-US" altLang="ja-JP" sz="1050" b="1" i="0" u="none" strike="noStrike" cap="none" dirty="0" err="1">
                          <a:solidFill>
                            <a:srgbClr val="FFFFFF"/>
                          </a:solidFill>
                          <a:effectLst/>
                          <a:latin typeface="メイリオ" panose="020B0604030504040204" pitchFamily="50" charset="-128"/>
                          <a:ea typeface="メイリオ" panose="020B0604030504040204" pitchFamily="50" charset="-128"/>
                          <a:cs typeface="+mn-cs"/>
                        </a:rPr>
                        <a:t>調査費用</a:t>
                      </a:r>
                      <a:endParaRPr lang="en-US" altLang="ja-JP" sz="1050" b="1" i="0" u="none" strike="noStrike" cap="none" dirty="0" err="1">
                        <a:solidFill>
                          <a:srgbClr val="FFFFFF"/>
                        </a:solidFill>
                        <a:effectLst/>
                        <a:latin typeface="メイリオ" panose="020B0604030504040204" pitchFamily="50" charset="-128"/>
                        <a:ea typeface="メイリオ" panose="020B0604030504040204" pitchFamily="50" charset="-128"/>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marL="0" marR="0" lvl="0" indent="0" algn="ctr" rtl="0" eaLnBrk="1" fontAlgn="ctr" latinLnBrk="0" hangingPunct="1">
                        <a:lnSpc>
                          <a:spcPct val="100000"/>
                        </a:lnSpc>
                        <a:spcBef>
                          <a:spcPts val="0"/>
                        </a:spcBef>
                        <a:spcAft>
                          <a:spcPts val="0"/>
                        </a:spcAft>
                        <a:buClr>
                          <a:srgbClr val="000000"/>
                        </a:buClr>
                        <a:buSzTx/>
                        <a:buFont typeface="Arial"/>
                        <a:buNone/>
                      </a:pPr>
                      <a:r>
                        <a:rPr kumimoji="1" lang="ja-JP" altLang="en-US" sz="1050" b="0" i="0" u="none" strike="noStrike" kern="1200" cap="none" dirty="0">
                          <a:solidFill>
                            <a:schemeClr val="tx1">
                              <a:lumMod val="95000"/>
                              <a:lumOff val="5000"/>
                            </a:schemeClr>
                          </a:solidFill>
                          <a:effectLst/>
                          <a:latin typeface="メイリオ" panose="020B0604030504040204" pitchFamily="50" charset="-128"/>
                          <a:ea typeface="+mn-ea"/>
                          <a:cs typeface="+mn-cs"/>
                        </a:rPr>
                        <a:t>以下出稿金額に含む</a:t>
                      </a:r>
                      <a:endParaRPr kumimoji="1" lang="en-US" altLang="ja-JP" sz="1050" b="0" i="0" u="none" strike="noStrike" kern="1200" cap="none" dirty="0">
                        <a:solidFill>
                          <a:schemeClr val="tx1">
                            <a:lumMod val="95000"/>
                            <a:lumOff val="5000"/>
                          </a:schemeClr>
                        </a:solidFill>
                        <a:effectLst/>
                        <a:latin typeface="メイリオ" panose="020B0604030504040204" pitchFamily="50" charset="-128"/>
                        <a:ea typeface="+mn-ea"/>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tc hMerge="1">
                  <a:txBody>
                    <a:bodyPr/>
                    <a:lstStyle/>
                    <a:p>
                      <a:pPr marR="0" algn="ctr" rtl="0" fontAlgn="ctr">
                        <a:lnSpc>
                          <a:spcPct val="100000"/>
                        </a:lnSpc>
                        <a:spcBef>
                          <a:spcPts val="0"/>
                        </a:spcBef>
                        <a:spcAft>
                          <a:spcPts val="0"/>
                        </a:spcAft>
                        <a:buClr>
                          <a:srgbClr val="000000"/>
                        </a:buClr>
                        <a:buFont typeface="Arial"/>
                      </a:pPr>
                      <a:endParaRPr lang="en-US" altLang="ja-JP" sz="1050" b="0" i="0" u="none" strike="noStrike" cap="none" dirty="0">
                        <a:solidFill>
                          <a:schemeClr val="tx1">
                            <a:lumMod val="75000"/>
                            <a:lumOff val="25000"/>
                          </a:schemeClr>
                        </a:solidFill>
                        <a:effectLst/>
                        <a:latin typeface="メイリオ"/>
                        <a:ea typeface="メイリオ"/>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343482901"/>
                  </a:ext>
                </a:extLst>
              </a:tr>
              <a:tr h="504000">
                <a:tc>
                  <a:txBody>
                    <a:bodyPr/>
                    <a:lstStyle/>
                    <a:p>
                      <a:pPr marR="0" algn="ctr" rtl="0" fontAlgn="ctr">
                        <a:lnSpc>
                          <a:spcPct val="100000"/>
                        </a:lnSpc>
                        <a:spcBef>
                          <a:spcPts val="0"/>
                        </a:spcBef>
                        <a:spcAft>
                          <a:spcPts val="0"/>
                        </a:spcAft>
                        <a:buClr>
                          <a:srgbClr val="000000"/>
                        </a:buClr>
                        <a:buFont typeface="Arial"/>
                      </a:pPr>
                      <a:r>
                        <a:rPr lang="ja-JP" altLang="en-US" sz="1050" b="1" i="0" u="none" strike="noStrike" cap="none" dirty="0">
                          <a:solidFill>
                            <a:srgbClr val="FFFFFF"/>
                          </a:solidFill>
                          <a:effectLst/>
                          <a:latin typeface="メイリオ" panose="020B0604030504040204" pitchFamily="50" charset="-128"/>
                          <a:ea typeface="メイリオ" panose="020B0604030504040204" pitchFamily="50" charset="-128"/>
                          <a:cs typeface="+mn-cs"/>
                          <a:sym typeface="Arial"/>
                        </a:rPr>
                        <a:t>付帯条件</a:t>
                      </a:r>
                      <a:endParaRPr lang="en-US" altLang="ja-JP" sz="1050" b="1" i="0" u="none" strike="noStrike" cap="none" dirty="0" err="1">
                        <a:solidFill>
                          <a:srgbClr val="FFFFFF"/>
                        </a:solidFill>
                        <a:effectLst/>
                        <a:latin typeface="メイリオ" panose="020B0604030504040204" pitchFamily="50" charset="-128"/>
                        <a:ea typeface="メイリオ" panose="020B0604030504040204" pitchFamily="50" charset="-128"/>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出稿金額</a:t>
                      </a:r>
                      <a:r>
                        <a:rPr lang="en-US" altLang="ja-JP"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500</a:t>
                      </a: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万円以上</a:t>
                      </a:r>
                      <a:r>
                        <a:rPr lang="en-US" altLang="ja-JP"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1,000</a:t>
                      </a: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万円未満</a:t>
                      </a: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出稿金額</a:t>
                      </a:r>
                      <a:r>
                        <a:rPr lang="en-US" altLang="ja-JP"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1,000</a:t>
                      </a: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万円以上</a:t>
                      </a: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3879581679"/>
                  </a:ext>
                </a:extLst>
              </a:tr>
              <a:tr h="504000">
                <a:tc>
                  <a:txBody>
                    <a:bodyPr/>
                    <a:lstStyle/>
                    <a:p>
                      <a:pPr lvl="0" algn="ctr">
                        <a:lnSpc>
                          <a:spcPct val="100000"/>
                        </a:lnSpc>
                        <a:spcBef>
                          <a:spcPts val="0"/>
                        </a:spcBef>
                        <a:spcAft>
                          <a:spcPts val="0"/>
                        </a:spcAft>
                        <a:buNone/>
                      </a:pPr>
                      <a:r>
                        <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rPr>
                        <a:t>回収サンプル数 </a:t>
                      </a:r>
                      <a:r>
                        <a:rPr lang="ja-JP" altLang="en-US" sz="800" b="1" i="0" u="none" strike="noStrike" cap="none" dirty="0">
                          <a:solidFill>
                            <a:schemeClr val="bg1"/>
                          </a:solidFill>
                          <a:effectLst/>
                          <a:latin typeface="メイリオ" panose="020B0604030504040204" pitchFamily="50" charset="-128"/>
                          <a:ea typeface="メイリオ" panose="020B0604030504040204" pitchFamily="50" charset="-128"/>
                          <a:cs typeface="+mn-cs"/>
                        </a:rPr>
                        <a:t>※</a:t>
                      </a:r>
                      <a:r>
                        <a:rPr lang="en-US" altLang="ja-JP" sz="800" b="1" i="0" u="none" strike="noStrike" cap="none" dirty="0">
                          <a:solidFill>
                            <a:schemeClr val="bg1"/>
                          </a:solidFill>
                          <a:effectLst/>
                          <a:latin typeface="メイリオ" panose="020B0604030504040204" pitchFamily="50" charset="-128"/>
                          <a:ea typeface="メイリオ" panose="020B0604030504040204" pitchFamily="50" charset="-128"/>
                          <a:cs typeface="+mn-cs"/>
                        </a:rPr>
                        <a:t>1</a:t>
                      </a:r>
                      <a:endParaRPr lang="ja-JP" altLang="en-US" sz="800" b="1" i="0" u="none" strike="noStrike" cap="none" dirty="0">
                        <a:solidFill>
                          <a:schemeClr val="bg1"/>
                        </a:solidFill>
                        <a:effectLst/>
                        <a:latin typeface="メイリオ" panose="020B0604030504040204" pitchFamily="50" charset="-128"/>
                        <a:ea typeface="メイリオ" panose="020B0604030504040204" pitchFamily="50" charset="-128"/>
                        <a:cs typeface="+mn-cs"/>
                      </a:endParaRPr>
                    </a:p>
                    <a:p>
                      <a:pPr lvl="0" algn="ctr">
                        <a:lnSpc>
                          <a:spcPct val="100000"/>
                        </a:lnSpc>
                        <a:spcBef>
                          <a:spcPts val="0"/>
                        </a:spcBef>
                        <a:spcAft>
                          <a:spcPts val="0"/>
                        </a:spcAft>
                        <a:buNone/>
                      </a:pPr>
                      <a:r>
                        <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rPr>
                        <a:t>（回収目標数）</a:t>
                      </a: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R="0" lvl="0" algn="ctr">
                        <a:lnSpc>
                          <a:spcPct val="100000"/>
                        </a:lnSpc>
                        <a:spcBef>
                          <a:spcPts val="0"/>
                        </a:spcBef>
                        <a:spcAft>
                          <a:spcPts val="0"/>
                        </a:spcAft>
                        <a:buNone/>
                      </a:pP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広告接触者＋非接触者</a:t>
                      </a:r>
                    </a:p>
                    <a:p>
                      <a:pPr marR="0" lvl="0" algn="ctr">
                        <a:lnSpc>
                          <a:spcPct val="100000"/>
                        </a:lnSpc>
                        <a:spcBef>
                          <a:spcPts val="0"/>
                        </a:spcBef>
                        <a:spcAft>
                          <a:spcPts val="0"/>
                        </a:spcAft>
                        <a:buNone/>
                      </a:pPr>
                      <a:endParaRPr lang="ja-JP" altLang="en-US" sz="60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marR="0" lvl="0" algn="ctr">
                        <a:lnSpc>
                          <a:spcPct val="100000"/>
                        </a:lnSpc>
                        <a:spcBef>
                          <a:spcPts val="0"/>
                        </a:spcBef>
                        <a:spcAft>
                          <a:spcPts val="0"/>
                        </a:spcAft>
                        <a:buNone/>
                      </a:pP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計 ～</a:t>
                      </a:r>
                      <a:r>
                        <a:rPr 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1,000サンプル</a:t>
                      </a:r>
                      <a:endParaRPr lang="en-US" dirty="0">
                        <a:solidFill>
                          <a:schemeClr val="tx1">
                            <a:lumMod val="95000"/>
                            <a:lumOff val="5000"/>
                          </a:schemeClr>
                        </a:solidFill>
                        <a:latin typeface="メイリオ" panose="020B0604030504040204" pitchFamily="50" charset="-128"/>
                        <a:ea typeface="メイリオ" panose="020B0604030504040204" pitchFamily="50" charset="-128"/>
                        <a:sym typeface="Arial"/>
                      </a:endParaRP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tc>
                  <a:txBody>
                    <a:bodyPr/>
                    <a:lstStyle/>
                    <a:p>
                      <a:pPr marR="0" lvl="0" algn="ctr">
                        <a:lnSpc>
                          <a:spcPct val="100000"/>
                        </a:lnSpc>
                        <a:spcBef>
                          <a:spcPts val="0"/>
                        </a:spcBef>
                        <a:spcAft>
                          <a:spcPts val="0"/>
                        </a:spcAft>
                        <a:buNone/>
                      </a:pP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広告接触者＋非接触者</a:t>
                      </a:r>
                    </a:p>
                    <a:p>
                      <a:pPr marR="0" lvl="0" algn="ctr">
                        <a:lnSpc>
                          <a:spcPct val="100000"/>
                        </a:lnSpc>
                        <a:spcBef>
                          <a:spcPts val="0"/>
                        </a:spcBef>
                        <a:spcAft>
                          <a:spcPts val="0"/>
                        </a:spcAft>
                        <a:buNone/>
                      </a:pPr>
                      <a:endParaRPr lang="ja-JP" altLang="en-US" sz="60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marR="0" lvl="0" algn="ctr">
                        <a:lnSpc>
                          <a:spcPct val="100000"/>
                        </a:lnSpc>
                        <a:spcBef>
                          <a:spcPts val="0"/>
                        </a:spcBef>
                        <a:spcAft>
                          <a:spcPts val="0"/>
                        </a:spcAft>
                        <a:buNone/>
                      </a:pP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計 </a:t>
                      </a:r>
                      <a:r>
                        <a:rPr lang="en-US" altLang="ja-JP"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3</a:t>
                      </a:r>
                      <a:r>
                        <a:rPr 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,000</a:t>
                      </a: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サンプル</a:t>
                      </a:r>
                      <a:endParaRPr kumimoji="1" lang="en-US" dirty="0">
                        <a:solidFill>
                          <a:schemeClr val="tx1">
                            <a:lumMod val="95000"/>
                            <a:lumOff val="5000"/>
                          </a:schemeClr>
                        </a:solidFill>
                        <a:latin typeface="メイリオ" panose="020B0604030504040204" pitchFamily="50" charset="-128"/>
                        <a:ea typeface="メイリオ" panose="020B0604030504040204" pitchFamily="50" charset="-128"/>
                      </a:endParaRPr>
                    </a:p>
                  </a:txBody>
                  <a:tcPr marL="10362" marR="10362" marT="1036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1111934764"/>
                  </a:ext>
                </a:extLst>
              </a:tr>
              <a:tr h="504000">
                <a:tc>
                  <a:txBody>
                    <a:bodyPr/>
                    <a:lstStyle/>
                    <a:p>
                      <a:pPr lvl="0" algn="ctr">
                        <a:lnSpc>
                          <a:spcPct val="100000"/>
                        </a:lnSpc>
                        <a:spcBef>
                          <a:spcPts val="0"/>
                        </a:spcBef>
                        <a:spcAft>
                          <a:spcPts val="0"/>
                        </a:spcAft>
                        <a:buNone/>
                      </a:pPr>
                      <a:r>
                        <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rPr>
                        <a:t>分析軸</a:t>
                      </a: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R="0" lvl="0" algn="ctr">
                        <a:lnSpc>
                          <a:spcPct val="100000"/>
                        </a:lnSpc>
                        <a:spcBef>
                          <a:spcPts val="0"/>
                        </a:spcBef>
                        <a:spcAft>
                          <a:spcPts val="0"/>
                        </a:spcAft>
                        <a:buNone/>
                      </a:pPr>
                      <a:r>
                        <a:rPr lang="ja-JP" altLang="en-US" sz="1050" dirty="0">
                          <a:solidFill>
                            <a:schemeClr val="tx1">
                              <a:lumMod val="95000"/>
                              <a:lumOff val="5000"/>
                            </a:schemeClr>
                          </a:solidFill>
                          <a:latin typeface="メイリオ" panose="020B0604030504040204" pitchFamily="50" charset="-128"/>
                          <a:ea typeface="+mn-ea"/>
                          <a:sym typeface="Arial"/>
                        </a:rPr>
                        <a:t>全体分析 </a:t>
                      </a:r>
                      <a:r>
                        <a:rPr lang="en-US" altLang="ja-JP" sz="1050" dirty="0">
                          <a:solidFill>
                            <a:schemeClr val="tx1">
                              <a:lumMod val="95000"/>
                              <a:lumOff val="5000"/>
                            </a:schemeClr>
                          </a:solidFill>
                          <a:latin typeface="メイリオ" panose="020B0604030504040204" pitchFamily="50" charset="-128"/>
                          <a:ea typeface="+mn-ea"/>
                          <a:sym typeface="Arial"/>
                        </a:rPr>
                        <a:t>(</a:t>
                      </a:r>
                      <a:r>
                        <a:rPr lang="ja-JP" altLang="en-US" sz="1050" dirty="0">
                          <a:solidFill>
                            <a:schemeClr val="tx1">
                              <a:lumMod val="95000"/>
                              <a:lumOff val="5000"/>
                            </a:schemeClr>
                          </a:solidFill>
                          <a:latin typeface="メイリオ" panose="020B0604030504040204" pitchFamily="50" charset="-128"/>
                          <a:ea typeface="+mn-ea"/>
                          <a:sym typeface="Arial"/>
                        </a:rPr>
                        <a:t>広告接触認知</a:t>
                      </a:r>
                      <a:r>
                        <a:rPr lang="en-US" altLang="ja-JP" sz="1050" dirty="0">
                          <a:solidFill>
                            <a:schemeClr val="tx1">
                              <a:lumMod val="95000"/>
                              <a:lumOff val="5000"/>
                            </a:schemeClr>
                          </a:solidFill>
                          <a:latin typeface="メイリオ" panose="020B0604030504040204" pitchFamily="50" charset="-128"/>
                          <a:ea typeface="+mn-ea"/>
                          <a:sym typeface="Arial"/>
                        </a:rPr>
                        <a:t>/</a:t>
                      </a:r>
                      <a:r>
                        <a:rPr lang="ja-JP" altLang="en-US" sz="1050" dirty="0">
                          <a:solidFill>
                            <a:schemeClr val="tx1">
                              <a:lumMod val="95000"/>
                              <a:lumOff val="5000"/>
                            </a:schemeClr>
                          </a:solidFill>
                          <a:latin typeface="メイリオ" panose="020B0604030504040204" pitchFamily="50" charset="-128"/>
                          <a:ea typeface="+mn-ea"/>
                          <a:sym typeface="Arial"/>
                        </a:rPr>
                        <a:t>広告接触</a:t>
                      </a:r>
                      <a:r>
                        <a:rPr lang="en-US" altLang="ja-JP" sz="1050" dirty="0">
                          <a:solidFill>
                            <a:schemeClr val="tx1">
                              <a:lumMod val="95000"/>
                              <a:lumOff val="5000"/>
                            </a:schemeClr>
                          </a:solidFill>
                          <a:latin typeface="メイリオ" panose="020B0604030504040204" pitchFamily="50" charset="-128"/>
                          <a:ea typeface="+mn-ea"/>
                          <a:sym typeface="Arial"/>
                        </a:rPr>
                        <a:t>/</a:t>
                      </a:r>
                      <a:r>
                        <a:rPr lang="ja-JP" altLang="en-US" sz="1050" dirty="0">
                          <a:solidFill>
                            <a:schemeClr val="tx1">
                              <a:lumMod val="95000"/>
                              <a:lumOff val="5000"/>
                            </a:schemeClr>
                          </a:solidFill>
                          <a:latin typeface="メイリオ" panose="020B0604030504040204" pitchFamily="50" charset="-128"/>
                          <a:ea typeface="+mn-ea"/>
                          <a:sym typeface="Arial"/>
                        </a:rPr>
                        <a:t>非接触</a:t>
                      </a:r>
                      <a:r>
                        <a:rPr lang="en-US" altLang="ja-JP" sz="1050" dirty="0">
                          <a:solidFill>
                            <a:schemeClr val="tx1">
                              <a:lumMod val="95000"/>
                              <a:lumOff val="5000"/>
                            </a:schemeClr>
                          </a:solidFill>
                          <a:latin typeface="メイリオ" panose="020B0604030504040204" pitchFamily="50" charset="-128"/>
                          <a:ea typeface="+mn-ea"/>
                          <a:sym typeface="Arial"/>
                        </a:rPr>
                        <a:t>) </a:t>
                      </a:r>
                      <a:r>
                        <a:rPr lang="ja-JP" altLang="en-US" sz="1050" dirty="0">
                          <a:solidFill>
                            <a:schemeClr val="tx1">
                              <a:lumMod val="95000"/>
                              <a:lumOff val="5000"/>
                            </a:schemeClr>
                          </a:solidFill>
                          <a:latin typeface="メイリオ" panose="020B0604030504040204" pitchFamily="50" charset="-128"/>
                          <a:ea typeface="+mn-ea"/>
                          <a:sym typeface="Arial"/>
                        </a:rPr>
                        <a:t> </a:t>
                      </a:r>
                      <a:r>
                        <a:rPr lang="en-US" altLang="ja-JP" sz="1050" dirty="0">
                          <a:solidFill>
                            <a:schemeClr val="tx1">
                              <a:lumMod val="95000"/>
                              <a:lumOff val="5000"/>
                            </a:schemeClr>
                          </a:solidFill>
                          <a:latin typeface="メイリオ" panose="020B0604030504040204" pitchFamily="50" charset="-128"/>
                          <a:ea typeface="+mn-ea"/>
                          <a:sym typeface="Arial"/>
                        </a:rPr>
                        <a:t>※</a:t>
                      </a:r>
                      <a:r>
                        <a:rPr lang="ja-JP" altLang="en-US" sz="1050" dirty="0">
                          <a:solidFill>
                            <a:schemeClr val="tx1">
                              <a:lumMod val="95000"/>
                              <a:lumOff val="5000"/>
                            </a:schemeClr>
                          </a:solidFill>
                          <a:latin typeface="メイリオ" panose="020B0604030504040204" pitchFamily="50" charset="-128"/>
                          <a:ea typeface="+mn-ea"/>
                          <a:sym typeface="Arial"/>
                        </a:rPr>
                        <a:t>性年代別分析なし</a:t>
                      </a: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tc>
                  <a:txBody>
                    <a:bodyPr/>
                    <a:lstStyle/>
                    <a:p>
                      <a:pPr marR="0" lvl="0" algn="ctr">
                        <a:lnSpc>
                          <a:spcPct val="100000"/>
                        </a:lnSpc>
                        <a:spcBef>
                          <a:spcPts val="0"/>
                        </a:spcBef>
                        <a:spcAft>
                          <a:spcPts val="0"/>
                        </a:spcAft>
                        <a:buNone/>
                      </a:pPr>
                      <a:r>
                        <a:rPr kumimoji="1" lang="ja-JP" altLang="en-US" sz="1050" dirty="0">
                          <a:solidFill>
                            <a:schemeClr val="tx1">
                              <a:lumMod val="95000"/>
                              <a:lumOff val="5000"/>
                            </a:schemeClr>
                          </a:solidFill>
                          <a:latin typeface="+mn-ea"/>
                          <a:ea typeface="+mn-ea"/>
                        </a:rPr>
                        <a:t>全体分析 </a:t>
                      </a:r>
                      <a:r>
                        <a:rPr kumimoji="1" lang="en-US" altLang="ja-JP" sz="1050" dirty="0">
                          <a:solidFill>
                            <a:schemeClr val="tx1">
                              <a:lumMod val="95000"/>
                              <a:lumOff val="5000"/>
                            </a:schemeClr>
                          </a:solidFill>
                          <a:latin typeface="+mn-ea"/>
                          <a:ea typeface="+mn-ea"/>
                        </a:rPr>
                        <a:t>(</a:t>
                      </a:r>
                      <a:r>
                        <a:rPr kumimoji="1" lang="zh-TW" altLang="en-US" sz="1050" dirty="0">
                          <a:solidFill>
                            <a:schemeClr val="tx1">
                              <a:lumMod val="95000"/>
                              <a:lumOff val="5000"/>
                            </a:schemeClr>
                          </a:solidFill>
                          <a:latin typeface="メイリオ" panose="020B0604030504040204" pitchFamily="50" charset="-128"/>
                          <a:ea typeface="メイリオ" panose="020B0604030504040204" pitchFamily="50" charset="-128"/>
                        </a:rPr>
                        <a:t>広告接触認知</a:t>
                      </a:r>
                      <a:r>
                        <a:rPr kumimoji="1" lang="en-US" altLang="zh-TW" sz="1050" dirty="0">
                          <a:solidFill>
                            <a:schemeClr val="tx1">
                              <a:lumMod val="95000"/>
                              <a:lumOff val="5000"/>
                            </a:schemeClr>
                          </a:solidFill>
                          <a:latin typeface="メイリオ" panose="020B0604030504040204" pitchFamily="50" charset="-128"/>
                          <a:ea typeface="メイリオ" panose="020B0604030504040204" pitchFamily="50" charset="-128"/>
                        </a:rPr>
                        <a:t>/</a:t>
                      </a:r>
                      <a:r>
                        <a:rPr kumimoji="1" lang="zh-TW" altLang="en-US" sz="1050" dirty="0">
                          <a:solidFill>
                            <a:schemeClr val="tx1">
                              <a:lumMod val="95000"/>
                              <a:lumOff val="5000"/>
                            </a:schemeClr>
                          </a:solidFill>
                          <a:latin typeface="メイリオ" panose="020B0604030504040204" pitchFamily="50" charset="-128"/>
                          <a:ea typeface="メイリオ" panose="020B0604030504040204" pitchFamily="50" charset="-128"/>
                        </a:rPr>
                        <a:t>広告接触</a:t>
                      </a:r>
                      <a:r>
                        <a:rPr kumimoji="1" lang="en-US" altLang="zh-TW" sz="1050" dirty="0">
                          <a:solidFill>
                            <a:schemeClr val="tx1">
                              <a:lumMod val="95000"/>
                              <a:lumOff val="5000"/>
                            </a:schemeClr>
                          </a:solidFill>
                          <a:latin typeface="メイリオ" panose="020B0604030504040204" pitchFamily="50" charset="-128"/>
                          <a:ea typeface="メイリオ" panose="020B0604030504040204" pitchFamily="50" charset="-128"/>
                        </a:rPr>
                        <a:t>/</a:t>
                      </a:r>
                      <a:r>
                        <a:rPr kumimoji="1" lang="zh-TW" altLang="en-US" sz="1050" dirty="0">
                          <a:solidFill>
                            <a:schemeClr val="tx1">
                              <a:lumMod val="95000"/>
                              <a:lumOff val="5000"/>
                            </a:schemeClr>
                          </a:solidFill>
                          <a:latin typeface="メイリオ" panose="020B0604030504040204" pitchFamily="50" charset="-128"/>
                          <a:ea typeface="メイリオ" panose="020B0604030504040204" pitchFamily="50" charset="-128"/>
                        </a:rPr>
                        <a:t>非接触</a:t>
                      </a:r>
                      <a:r>
                        <a:rPr kumimoji="1" lang="en-US" altLang="ja-JP" sz="1050" dirty="0">
                          <a:solidFill>
                            <a:schemeClr val="tx1">
                              <a:lumMod val="95000"/>
                              <a:lumOff val="5000"/>
                            </a:schemeClr>
                          </a:solidFill>
                          <a:latin typeface="+mn-ea"/>
                          <a:ea typeface="+mn-ea"/>
                        </a:rPr>
                        <a:t>) </a:t>
                      </a:r>
                      <a:r>
                        <a:rPr kumimoji="1" lang="ja-JP" altLang="en-US" sz="1050" dirty="0">
                          <a:solidFill>
                            <a:schemeClr val="tx1">
                              <a:lumMod val="95000"/>
                              <a:lumOff val="5000"/>
                            </a:schemeClr>
                          </a:solidFill>
                          <a:latin typeface="+mn-ea"/>
                          <a:ea typeface="+mn-ea"/>
                        </a:rPr>
                        <a:t>および性年代分析</a:t>
                      </a:r>
                    </a:p>
                    <a:p>
                      <a:pPr marR="0" lvl="0" algn="ctr">
                        <a:lnSpc>
                          <a:spcPct val="100000"/>
                        </a:lnSpc>
                        <a:spcBef>
                          <a:spcPts val="0"/>
                        </a:spcBef>
                        <a:spcAft>
                          <a:spcPts val="0"/>
                        </a:spcAft>
                        <a:buNone/>
                      </a:pPr>
                      <a:r>
                        <a:rPr kumimoji="1" lang="ja-JP" altLang="en-US" sz="900" dirty="0">
                          <a:solidFill>
                            <a:schemeClr val="tx1">
                              <a:lumMod val="95000"/>
                              <a:lumOff val="5000"/>
                            </a:schemeClr>
                          </a:solidFill>
                          <a:latin typeface="+mn-ea"/>
                          <a:ea typeface="+mn-ea"/>
                        </a:rPr>
                        <a:t>年代：最大</a:t>
                      </a:r>
                      <a:r>
                        <a:rPr kumimoji="1" lang="en-US" altLang="ja-JP" sz="900" dirty="0">
                          <a:solidFill>
                            <a:schemeClr val="tx1">
                              <a:lumMod val="95000"/>
                              <a:lumOff val="5000"/>
                            </a:schemeClr>
                          </a:solidFill>
                          <a:latin typeface="+mn-ea"/>
                          <a:ea typeface="+mn-ea"/>
                        </a:rPr>
                        <a:t>5</a:t>
                      </a:r>
                      <a:r>
                        <a:rPr kumimoji="1" lang="ja-JP" altLang="en-US" sz="900" dirty="0">
                          <a:solidFill>
                            <a:schemeClr val="tx1">
                              <a:lumMod val="95000"/>
                              <a:lumOff val="5000"/>
                            </a:schemeClr>
                          </a:solidFill>
                          <a:latin typeface="+mn-ea"/>
                          <a:ea typeface="+mn-ea"/>
                        </a:rPr>
                        <a:t>区分</a:t>
                      </a:r>
                    </a:p>
                    <a:p>
                      <a:pPr marR="0" lvl="0" algn="ctr">
                        <a:lnSpc>
                          <a:spcPct val="100000"/>
                        </a:lnSpc>
                        <a:spcBef>
                          <a:spcPts val="0"/>
                        </a:spcBef>
                        <a:spcAft>
                          <a:spcPts val="0"/>
                        </a:spcAft>
                        <a:buNone/>
                      </a:pPr>
                      <a:r>
                        <a:rPr kumimoji="1" lang="ja-JP" altLang="en-US" sz="900" dirty="0">
                          <a:solidFill>
                            <a:schemeClr val="tx1">
                              <a:lumMod val="95000"/>
                              <a:lumOff val="5000"/>
                            </a:schemeClr>
                          </a:solidFill>
                          <a:latin typeface="+mn-ea"/>
                          <a:ea typeface="+mn-ea"/>
                        </a:rPr>
                        <a:t>例</a:t>
                      </a:r>
                      <a:r>
                        <a:rPr kumimoji="1" lang="en-US" altLang="ja-JP" sz="900" dirty="0">
                          <a:solidFill>
                            <a:schemeClr val="tx1">
                              <a:lumMod val="95000"/>
                              <a:lumOff val="5000"/>
                            </a:schemeClr>
                          </a:solidFill>
                          <a:latin typeface="+mn-ea"/>
                          <a:ea typeface="+mn-ea"/>
                        </a:rPr>
                        <a:t>) 15〜19</a:t>
                      </a:r>
                      <a:r>
                        <a:rPr kumimoji="1" lang="ja-JP" altLang="en-US" sz="900" dirty="0">
                          <a:solidFill>
                            <a:schemeClr val="tx1">
                              <a:lumMod val="95000"/>
                              <a:lumOff val="5000"/>
                            </a:schemeClr>
                          </a:solidFill>
                          <a:latin typeface="+mn-ea"/>
                          <a:ea typeface="+mn-ea"/>
                        </a:rPr>
                        <a:t>歳</a:t>
                      </a:r>
                      <a:r>
                        <a:rPr kumimoji="1" lang="en-US" altLang="ja-JP" sz="900" dirty="0">
                          <a:solidFill>
                            <a:schemeClr val="tx1">
                              <a:lumMod val="95000"/>
                              <a:lumOff val="5000"/>
                            </a:schemeClr>
                          </a:solidFill>
                          <a:latin typeface="+mn-ea"/>
                          <a:ea typeface="+mn-ea"/>
                        </a:rPr>
                        <a:t>/20〜29</a:t>
                      </a:r>
                      <a:r>
                        <a:rPr kumimoji="1" lang="ja-JP" altLang="en-US" sz="900" dirty="0">
                          <a:solidFill>
                            <a:schemeClr val="tx1">
                              <a:lumMod val="95000"/>
                              <a:lumOff val="5000"/>
                            </a:schemeClr>
                          </a:solidFill>
                          <a:latin typeface="+mn-ea"/>
                          <a:ea typeface="+mn-ea"/>
                        </a:rPr>
                        <a:t>歳</a:t>
                      </a:r>
                      <a:r>
                        <a:rPr kumimoji="1" lang="en-US" altLang="ja-JP" sz="900" dirty="0">
                          <a:solidFill>
                            <a:schemeClr val="tx1">
                              <a:lumMod val="95000"/>
                              <a:lumOff val="5000"/>
                            </a:schemeClr>
                          </a:solidFill>
                          <a:latin typeface="+mn-ea"/>
                          <a:ea typeface="+mn-ea"/>
                        </a:rPr>
                        <a:t>/30〜39</a:t>
                      </a:r>
                      <a:r>
                        <a:rPr kumimoji="1" lang="ja-JP" altLang="en-US" sz="900" dirty="0">
                          <a:solidFill>
                            <a:schemeClr val="tx1">
                              <a:lumMod val="95000"/>
                              <a:lumOff val="5000"/>
                            </a:schemeClr>
                          </a:solidFill>
                          <a:latin typeface="+mn-ea"/>
                          <a:ea typeface="+mn-ea"/>
                        </a:rPr>
                        <a:t>歳</a:t>
                      </a:r>
                      <a:r>
                        <a:rPr kumimoji="1" lang="en-US" altLang="ja-JP" sz="900" dirty="0">
                          <a:solidFill>
                            <a:schemeClr val="tx1">
                              <a:lumMod val="95000"/>
                              <a:lumOff val="5000"/>
                            </a:schemeClr>
                          </a:solidFill>
                          <a:latin typeface="+mn-ea"/>
                          <a:ea typeface="+mn-ea"/>
                        </a:rPr>
                        <a:t>/40〜49</a:t>
                      </a:r>
                      <a:r>
                        <a:rPr kumimoji="1" lang="ja-JP" altLang="en-US" sz="900" dirty="0">
                          <a:solidFill>
                            <a:schemeClr val="tx1">
                              <a:lumMod val="95000"/>
                              <a:lumOff val="5000"/>
                            </a:schemeClr>
                          </a:solidFill>
                          <a:latin typeface="+mn-ea"/>
                          <a:ea typeface="+mn-ea"/>
                        </a:rPr>
                        <a:t>歳</a:t>
                      </a:r>
                      <a:r>
                        <a:rPr kumimoji="1" lang="en-US" altLang="ja-JP" sz="900" dirty="0">
                          <a:solidFill>
                            <a:schemeClr val="tx1">
                              <a:lumMod val="95000"/>
                              <a:lumOff val="5000"/>
                            </a:schemeClr>
                          </a:solidFill>
                          <a:latin typeface="+mn-ea"/>
                          <a:ea typeface="+mn-ea"/>
                        </a:rPr>
                        <a:t>/50</a:t>
                      </a:r>
                      <a:r>
                        <a:rPr kumimoji="1" lang="ja-JP" altLang="en-US" sz="900" dirty="0">
                          <a:solidFill>
                            <a:schemeClr val="tx1">
                              <a:lumMod val="95000"/>
                              <a:lumOff val="5000"/>
                            </a:schemeClr>
                          </a:solidFill>
                          <a:latin typeface="+mn-ea"/>
                          <a:ea typeface="+mn-ea"/>
                        </a:rPr>
                        <a:t>～</a:t>
                      </a:r>
                      <a:r>
                        <a:rPr kumimoji="1" lang="en-US" altLang="ja-JP" sz="900" dirty="0">
                          <a:solidFill>
                            <a:schemeClr val="tx1">
                              <a:lumMod val="95000"/>
                              <a:lumOff val="5000"/>
                            </a:schemeClr>
                          </a:solidFill>
                          <a:latin typeface="+mn-ea"/>
                          <a:ea typeface="+mn-ea"/>
                        </a:rPr>
                        <a:t>59</a:t>
                      </a:r>
                      <a:r>
                        <a:rPr kumimoji="1" lang="ja-JP" altLang="en-US" sz="900" dirty="0">
                          <a:solidFill>
                            <a:schemeClr val="tx1">
                              <a:lumMod val="95000"/>
                              <a:lumOff val="5000"/>
                            </a:schemeClr>
                          </a:solidFill>
                          <a:latin typeface="+mn-ea"/>
                          <a:ea typeface="+mn-ea"/>
                        </a:rPr>
                        <a:t>歳</a:t>
                      </a:r>
                      <a:endParaRPr kumimoji="1" lang="en-US" sz="1050" dirty="0">
                        <a:solidFill>
                          <a:schemeClr val="tx1">
                            <a:lumMod val="95000"/>
                            <a:lumOff val="5000"/>
                          </a:schemeClr>
                        </a:solidFill>
                        <a:latin typeface="+mn-ea"/>
                        <a:ea typeface="+mn-ea"/>
                      </a:endParaRPr>
                    </a:p>
                  </a:txBody>
                  <a:tcPr marL="10362" marR="10362" marT="10362"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3727408947"/>
                  </a:ext>
                </a:extLst>
              </a:tr>
              <a:tr h="504000">
                <a:tc>
                  <a:txBody>
                    <a:bodyPr/>
                    <a:lstStyle/>
                    <a:p>
                      <a:pPr marR="0" algn="ctr" rtl="0" fontAlgn="ctr">
                        <a:lnSpc>
                          <a:spcPct val="100000"/>
                        </a:lnSpc>
                        <a:spcBef>
                          <a:spcPts val="0"/>
                        </a:spcBef>
                        <a:spcAft>
                          <a:spcPts val="0"/>
                        </a:spcAft>
                        <a:buClr>
                          <a:srgbClr val="000000"/>
                        </a:buClr>
                        <a:buFont typeface="Arial"/>
                      </a:pPr>
                      <a:r>
                        <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sym typeface="Arial"/>
                        </a:rPr>
                        <a:t>設問数</a:t>
                      </a: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lvl="0" algn="ctr">
                        <a:lnSpc>
                          <a:spcPct val="100000"/>
                        </a:lnSpc>
                        <a:spcBef>
                          <a:spcPts val="0"/>
                        </a:spcBef>
                        <a:spcAft>
                          <a:spcPts val="0"/>
                        </a:spcAft>
                        <a:buNone/>
                      </a:pP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sym typeface="Arial"/>
                        </a:rPr>
                        <a:t>固定</a:t>
                      </a:r>
                      <a:r>
                        <a:rPr lang="en-US" altLang="zh-TW"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sym typeface="Arial"/>
                        </a:rPr>
                        <a:t>3</a:t>
                      </a:r>
                      <a:r>
                        <a:rPr lang="zh-TW"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sym typeface="Arial"/>
                        </a:rPr>
                        <a:t>問</a:t>
                      </a:r>
                      <a:endParaRPr lang="ja-JP"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tc>
                  <a:txBody>
                    <a:bodyPr/>
                    <a:lstStyle/>
                    <a:p>
                      <a:pPr lvl="0" algn="ctr">
                        <a:lnSpc>
                          <a:spcPct val="100000"/>
                        </a:lnSpc>
                        <a:spcBef>
                          <a:spcPts val="0"/>
                        </a:spcBef>
                        <a:spcAft>
                          <a:spcPts val="0"/>
                        </a:spcAft>
                        <a:buNone/>
                      </a:pP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固定</a:t>
                      </a:r>
                      <a:r>
                        <a:rPr lang="en-US" altLang="ja-JP"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5</a:t>
                      </a: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問</a:t>
                      </a:r>
                      <a:endParaRPr lang="ja-JP"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1965798640"/>
                  </a:ext>
                </a:extLst>
              </a:tr>
              <a:tr h="504000">
                <a:tc>
                  <a:txBody>
                    <a:bodyPr/>
                    <a:lstStyle/>
                    <a:p>
                      <a:pPr marL="0" lvl="0" indent="0" algn="ctr">
                        <a:lnSpc>
                          <a:spcPct val="100000"/>
                        </a:lnSpc>
                        <a:spcBef>
                          <a:spcPts val="0"/>
                        </a:spcBef>
                        <a:spcAft>
                          <a:spcPts val="0"/>
                        </a:spcAft>
                        <a:buNone/>
                      </a:pPr>
                      <a:r>
                        <a:rPr lang="ja-JP" altLang="en-US" sz="1050" b="1" i="0" u="none" strike="noStrike" dirty="0">
                          <a:solidFill>
                            <a:schemeClr val="bg1"/>
                          </a:solidFill>
                          <a:effectLst/>
                          <a:latin typeface="メイリオ" panose="020B0604030504040204" pitchFamily="50" charset="-128"/>
                          <a:ea typeface="メイリオ" panose="020B0604030504040204" pitchFamily="50" charset="-128"/>
                        </a:rPr>
                        <a:t>設問項目</a:t>
                      </a: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lvl="0" algn="ctr">
                        <a:buNone/>
                      </a:pPr>
                      <a:r>
                        <a:rPr lang="ja-JP" sz="105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認知・利用経験、利用意向</a:t>
                      </a:r>
                      <a:r>
                        <a:rPr lang="en-US" altLang="ja-JP" sz="105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a:t>
                      </a:r>
                      <a:r>
                        <a:rPr lang="ja-JP" sz="105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推奨意向</a:t>
                      </a:r>
                      <a:r>
                        <a:rPr lang="ja-JP" altLang="en-US" sz="105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、広告認知度</a:t>
                      </a:r>
                      <a:endParaRPr lang="en-US" altLang="ja-JP" sz="105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lvl="0" algn="ctr">
                        <a:buNone/>
                      </a:pPr>
                      <a:r>
                        <a:rPr lang="en-US" altLang="ja-JP" sz="80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 </a:t>
                      </a:r>
                      <a:r>
                        <a:rPr lang="ja-JP" sz="80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設問項目は固定となっており、商材名称などの可変部以外のご指定はいただけません。</a:t>
                      </a:r>
                      <a:endParaRPr lang="en-US" altLang="ja-JP" sz="80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tc>
                  <a:txBody>
                    <a:bodyPr/>
                    <a:lstStyle/>
                    <a:p>
                      <a:pPr lvl="0" algn="ctr">
                        <a:buNone/>
                      </a:pPr>
                      <a:r>
                        <a:rPr lang="ja-JP" altLang="ja-JP" sz="1050" b="0" i="0" u="none" strike="noStrike" kern="1200" noProof="0" dirty="0">
                          <a:solidFill>
                            <a:schemeClr val="tx1">
                              <a:lumMod val="95000"/>
                              <a:lumOff val="5000"/>
                            </a:schemeClr>
                          </a:solidFill>
                          <a:effectLst/>
                          <a:latin typeface="メイリオ" panose="020B0604030504040204" pitchFamily="50" charset="-128"/>
                          <a:ea typeface="+mn-ea"/>
                        </a:rPr>
                        <a:t>助成想起、認知・利用経験、好意度/興味度、利用意向</a:t>
                      </a:r>
                      <a:r>
                        <a:rPr lang="en-US" altLang="ja-JP" sz="1050" b="0" i="0" u="none" strike="noStrike" kern="1200" noProof="0" dirty="0">
                          <a:solidFill>
                            <a:schemeClr val="tx1">
                              <a:lumMod val="95000"/>
                              <a:lumOff val="5000"/>
                            </a:schemeClr>
                          </a:solidFill>
                          <a:effectLst/>
                          <a:latin typeface="メイリオ" panose="020B0604030504040204" pitchFamily="50" charset="-128"/>
                          <a:ea typeface="+mn-ea"/>
                        </a:rPr>
                        <a:t>/</a:t>
                      </a:r>
                      <a:r>
                        <a:rPr lang="ja-JP" altLang="ja-JP" sz="1050" b="0" i="0" u="none" strike="noStrike" kern="1200" noProof="0" dirty="0">
                          <a:solidFill>
                            <a:schemeClr val="tx1">
                              <a:lumMod val="95000"/>
                              <a:lumOff val="5000"/>
                            </a:schemeClr>
                          </a:solidFill>
                          <a:effectLst/>
                          <a:latin typeface="メイリオ" panose="020B0604030504040204" pitchFamily="50" charset="-128"/>
                          <a:ea typeface="+mn-ea"/>
                        </a:rPr>
                        <a:t>推奨意向</a:t>
                      </a:r>
                      <a:r>
                        <a:rPr lang="ja-JP" altLang="en-US" sz="1050" b="0" i="0" u="none" strike="noStrike" kern="1200" noProof="0" dirty="0">
                          <a:solidFill>
                            <a:schemeClr val="tx1">
                              <a:lumMod val="95000"/>
                              <a:lumOff val="5000"/>
                            </a:schemeClr>
                          </a:solidFill>
                          <a:effectLst/>
                          <a:latin typeface="メイリオ" panose="020B0604030504040204" pitchFamily="50" charset="-128"/>
                          <a:ea typeface="+mn-ea"/>
                        </a:rPr>
                        <a:t>、広告認知度</a:t>
                      </a:r>
                      <a:endParaRPr lang="en-US" altLang="ja-JP" sz="1050" b="0" i="0" u="none" strike="noStrike" kern="1200" noProof="0" dirty="0">
                        <a:solidFill>
                          <a:schemeClr val="tx1">
                            <a:lumMod val="95000"/>
                            <a:lumOff val="5000"/>
                          </a:schemeClr>
                        </a:solidFill>
                        <a:effectLst/>
                        <a:latin typeface="メイリオ" panose="020B0604030504040204" pitchFamily="50" charset="-128"/>
                        <a:ea typeface="+mn-ea"/>
                      </a:endParaRPr>
                    </a:p>
                    <a:p>
                      <a:pPr lvl="0" algn="ctr">
                        <a:buNone/>
                      </a:pPr>
                      <a:r>
                        <a:rPr lang="en-US" altLang="ja-JP" sz="800" b="0" i="0" u="none" strike="noStrike" kern="1200" noProof="0" dirty="0">
                          <a:solidFill>
                            <a:schemeClr val="tx1">
                              <a:lumMod val="95000"/>
                              <a:lumOff val="5000"/>
                            </a:schemeClr>
                          </a:solidFill>
                          <a:effectLst/>
                          <a:latin typeface="メイリオ" panose="020B0604030504040204" pitchFamily="50" charset="-128"/>
                          <a:ea typeface="+mn-ea"/>
                        </a:rPr>
                        <a:t>※ </a:t>
                      </a:r>
                      <a:r>
                        <a:rPr lang="ja-JP" altLang="ja-JP" sz="800" b="0" i="0" u="none" strike="noStrike" kern="1200" noProof="0" dirty="0">
                          <a:solidFill>
                            <a:schemeClr val="tx1">
                              <a:lumMod val="95000"/>
                              <a:lumOff val="5000"/>
                            </a:schemeClr>
                          </a:solidFill>
                          <a:effectLst/>
                          <a:latin typeface="メイリオ" panose="020B0604030504040204" pitchFamily="50" charset="-128"/>
                          <a:ea typeface="+mn-ea"/>
                        </a:rPr>
                        <a:t>設問項目は固定となっており、商材名称などの可変部以外のご指定はいただけません。</a:t>
                      </a:r>
                      <a:endParaRPr lang="en-US" altLang="ja-JP" sz="800" b="0" i="0" u="none" strike="noStrike" kern="1200" noProof="0" dirty="0">
                        <a:solidFill>
                          <a:schemeClr val="tx1">
                            <a:lumMod val="95000"/>
                            <a:lumOff val="5000"/>
                          </a:schemeClr>
                        </a:solidFill>
                        <a:effectLst/>
                        <a:latin typeface="メイリオ" panose="020B0604030504040204" pitchFamily="50" charset="-128"/>
                        <a:ea typeface="+mn-ea"/>
                      </a:endParaRP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1132110580"/>
                  </a:ext>
                </a:extLst>
              </a:tr>
              <a:tr h="504000">
                <a:tc>
                  <a:txBody>
                    <a:bodyPr/>
                    <a:lstStyle/>
                    <a:p>
                      <a:pPr marL="0" marR="0" lvl="0" indent="0" algn="ctr" rtl="0" eaLnBrk="1" fontAlgn="ctr" latinLnBrk="0" hangingPunct="1">
                        <a:lnSpc>
                          <a:spcPct val="100000"/>
                        </a:lnSpc>
                        <a:spcBef>
                          <a:spcPts val="0"/>
                        </a:spcBef>
                        <a:spcAft>
                          <a:spcPts val="0"/>
                        </a:spcAft>
                        <a:buClr>
                          <a:srgbClr val="000000"/>
                        </a:buClr>
                        <a:buSzTx/>
                        <a:buFont typeface="Arial"/>
                        <a:buNone/>
                      </a:pPr>
                      <a:r>
                        <a:rPr lang="ja-JP" altLang="en-US" sz="1050" b="1" i="0" u="none" strike="noStrike" dirty="0">
                          <a:solidFill>
                            <a:schemeClr val="bg1"/>
                          </a:solidFill>
                          <a:effectLst/>
                          <a:latin typeface="メイリオ" panose="020B0604030504040204" pitchFamily="50" charset="-128"/>
                          <a:ea typeface="メイリオ" panose="020B0604030504040204" pitchFamily="50" charset="-128"/>
                        </a:rPr>
                        <a:t>ご納品物 </a:t>
                      </a:r>
                      <a:r>
                        <a:rPr lang="en-US" altLang="ja-JP" sz="800" b="1" i="0" u="none" strike="noStrike" dirty="0">
                          <a:solidFill>
                            <a:schemeClr val="bg1"/>
                          </a:solidFill>
                          <a:effectLst/>
                          <a:latin typeface="メイリオ" panose="020B0604030504040204" pitchFamily="50" charset="-128"/>
                          <a:ea typeface="メイリオ" panose="020B0604030504040204" pitchFamily="50" charset="-128"/>
                        </a:rPr>
                        <a:t>※1</a:t>
                      </a:r>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a:t>
                      </a:r>
                      <a:r>
                        <a:rPr lang="en-US" altLang="ja-JP" sz="800" b="1" i="0" u="none" strike="noStrike" dirty="0">
                          <a:solidFill>
                            <a:schemeClr val="bg1"/>
                          </a:solidFill>
                          <a:effectLst/>
                          <a:latin typeface="メイリオ" panose="020B0604030504040204" pitchFamily="50" charset="-128"/>
                          <a:ea typeface="メイリオ" panose="020B0604030504040204" pitchFamily="50" charset="-128"/>
                        </a:rPr>
                        <a:t>2</a:t>
                      </a:r>
                      <a:endParaRPr lang="ja-JP" altLang="en-US" sz="800" b="1" i="0" u="none" strike="noStrike" dirty="0">
                        <a:solidFill>
                          <a:schemeClr val="bg1"/>
                        </a:solidFill>
                        <a:effectLst/>
                        <a:latin typeface="メイリオ" panose="020B0604030504040204" pitchFamily="50" charset="-128"/>
                        <a:ea typeface="メイリオ" panose="020B0604030504040204" pitchFamily="50" charset="-128"/>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marL="0" marR="0" lvl="0" indent="0" algn="ctr" rtl="0" eaLnBrk="1" fontAlgn="ctr" latinLnBrk="0" hangingPunct="1">
                        <a:lnSpc>
                          <a:spcPct val="100000"/>
                        </a:lnSpc>
                        <a:spcBef>
                          <a:spcPts val="0"/>
                        </a:spcBef>
                        <a:spcAft>
                          <a:spcPts val="0"/>
                        </a:spcAft>
                        <a:buClr>
                          <a:srgbClr val="000000"/>
                        </a:buClr>
                        <a:buSzTx/>
                        <a:buFont typeface="Arial"/>
                        <a:buNone/>
                      </a:pPr>
                      <a:r>
                        <a:rPr lang="en-US" altLang="ja-JP" sz="1050" b="0" i="0" u="none" strike="noStrike" kern="1200" dirty="0" err="1">
                          <a:solidFill>
                            <a:schemeClr val="tx1">
                              <a:lumMod val="95000"/>
                              <a:lumOff val="5000"/>
                            </a:schemeClr>
                          </a:solidFill>
                          <a:effectLst/>
                          <a:latin typeface="メイリオ" panose="020B0604030504040204" pitchFamily="50" charset="-128"/>
                          <a:ea typeface="メイリオ" panose="020B0604030504040204" pitchFamily="50" charset="-128"/>
                          <a:cs typeface="+mn-cs"/>
                        </a:rPr>
                        <a:t>レポート（PDF</a:t>
                      </a:r>
                      <a:r>
                        <a:rPr lang="en-US" altLang="ja-JP" sz="1050" b="0" i="0" u="none" strike="noStrike" kern="1200" dirty="0">
                          <a:solidFill>
                            <a:schemeClr val="tx1">
                              <a:lumMod val="95000"/>
                              <a:lumOff val="5000"/>
                            </a:schemeClr>
                          </a:solidFill>
                          <a:effectLst/>
                          <a:latin typeface="メイリオ" panose="020B0604030504040204" pitchFamily="50" charset="-128"/>
                          <a:ea typeface="メイリオ" panose="020B0604030504040204" pitchFamily="50" charset="-128"/>
                          <a:cs typeface="+mn-cs"/>
                        </a:rPr>
                        <a:t>）</a:t>
                      </a:r>
                      <a:endParaRPr lang="ja-JP" altLang="en-US" dirty="0">
                        <a:solidFill>
                          <a:schemeClr val="tx1">
                            <a:lumMod val="95000"/>
                            <a:lumOff val="5000"/>
                          </a:schemeClr>
                        </a:solidFill>
                        <a:latin typeface="メイリオ" panose="020B0604030504040204" pitchFamily="50" charset="-128"/>
                        <a:ea typeface="メイリオ" panose="020B0604030504040204" pitchFamily="50" charset="-128"/>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tc hMerge="1">
                  <a:txBody>
                    <a:bodyPr/>
                    <a:lstStyle/>
                    <a:p>
                      <a:pPr marL="0" marR="0" lvl="0" indent="0" algn="ctr">
                        <a:lnSpc>
                          <a:spcPct val="100000"/>
                        </a:lnSpc>
                        <a:spcBef>
                          <a:spcPts val="0"/>
                        </a:spcBef>
                        <a:spcAft>
                          <a:spcPts val="0"/>
                        </a:spcAft>
                        <a:buNone/>
                      </a:pPr>
                      <a:endParaRPr lang="zh-TW" altLang="en-US" sz="1050" b="0" i="0" u="none" strike="noStrike" cap="none" noProof="0" dirty="0">
                        <a:solidFill>
                          <a:srgbClr val="0D0D0D"/>
                        </a:solidFill>
                        <a:effectLst/>
                        <a:highlight>
                          <a:srgbClr val="FFFF00"/>
                        </a:highlight>
                        <a:latin typeface="メイリオ" panose="020B0604030504040204" pitchFamily="50" charset="-128"/>
                        <a:ea typeface="メイリオ" panose="020B0604030504040204" pitchFamily="50" charset="-128"/>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703744530"/>
                  </a:ext>
                </a:extLst>
              </a:tr>
              <a:tr h="504000">
                <a:tc>
                  <a:txBody>
                    <a:bodyPr/>
                    <a:lstStyle/>
                    <a:p>
                      <a:pPr marR="0" algn="ctr" rtl="0" fontAlgn="ctr">
                        <a:lnSpc>
                          <a:spcPct val="100000"/>
                        </a:lnSpc>
                        <a:spcBef>
                          <a:spcPts val="0"/>
                        </a:spcBef>
                        <a:spcAft>
                          <a:spcPts val="0"/>
                        </a:spcAft>
                        <a:buClr>
                          <a:srgbClr val="000000"/>
                        </a:buClr>
                        <a:buFont typeface="Arial"/>
                      </a:pPr>
                      <a:r>
                        <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rPr>
                        <a:t>ご納品日</a:t>
                      </a:r>
                      <a:endPar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marR="0" lvl="0" algn="ctr">
                        <a:lnSpc>
                          <a:spcPct val="100000"/>
                        </a:lnSpc>
                        <a:spcBef>
                          <a:spcPts val="0"/>
                        </a:spcBef>
                        <a:spcAft>
                          <a:spcPts val="0"/>
                        </a:spcAft>
                        <a:buNone/>
                      </a:pPr>
                      <a:r>
                        <a:rPr lang="ja-JP"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広告配信終了日の翌営業日から数えて、</a:t>
                      </a:r>
                      <a:r>
                        <a:rPr lang="en-US" altLang="ja-JP"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20</a:t>
                      </a:r>
                      <a:r>
                        <a:rPr lang="ja-JP"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営業日</a:t>
                      </a: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目</a:t>
                      </a:r>
                      <a:endParaRPr lang="ja-JP" dirty="0">
                        <a:solidFill>
                          <a:schemeClr val="tx1">
                            <a:lumMod val="95000"/>
                            <a:lumOff val="5000"/>
                          </a:schemeClr>
                        </a:solidFill>
                        <a:latin typeface="メイリオ" panose="020B0604030504040204" pitchFamily="50" charset="-128"/>
                        <a:ea typeface="メイリオ" panose="020B0604030504040204" pitchFamily="50" charset="-128"/>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tc hMerge="1">
                  <a:txBody>
                    <a:bodyPr/>
                    <a:lstStyle/>
                    <a:p>
                      <a:pPr marR="0" algn="ctr" rtl="0" fontAlgn="ctr">
                        <a:lnSpc>
                          <a:spcPct val="100000"/>
                        </a:lnSpc>
                        <a:spcBef>
                          <a:spcPts val="0"/>
                        </a:spcBef>
                        <a:spcAft>
                          <a:spcPts val="0"/>
                        </a:spcAft>
                        <a:buClr>
                          <a:srgbClr val="000000"/>
                        </a:buClr>
                        <a:buFont typeface="Arial"/>
                      </a:pPr>
                      <a:endParaRPr lang="en-US" altLang="ja-JP" sz="1050" b="0" i="0" u="none" strike="noStrike" cap="none" dirty="0">
                        <a:solidFill>
                          <a:schemeClr val="tx1">
                            <a:lumMod val="75000"/>
                            <a:lumOff val="25000"/>
                          </a:schemeClr>
                        </a:solidFill>
                        <a:effectLst/>
                        <a:latin typeface="メイリオ" panose="020B0604030504040204" pitchFamily="50" charset="-128"/>
                        <a:ea typeface="メイリオ" panose="020B0604030504040204" pitchFamily="50" charset="-128"/>
                        <a:cs typeface="+mn-cs"/>
                        <a:sym typeface="Arial"/>
                      </a:endParaRPr>
                    </a:p>
                  </a:txBody>
                  <a:tcPr marL="10364" marR="10364" marT="10364"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53351813"/>
                  </a:ext>
                </a:extLst>
              </a:tr>
            </a:tbl>
          </a:graphicData>
        </a:graphic>
      </p:graphicFrame>
      <p:sp>
        <p:nvSpPr>
          <p:cNvPr id="12" name="テキスト ボックス 43">
            <a:extLst>
              <a:ext uri="{FF2B5EF4-FFF2-40B4-BE49-F238E27FC236}">
                <a16:creationId xmlns:a16="http://schemas.microsoft.com/office/drawing/2014/main" id="{A87F06EC-F5AB-0086-F2B0-2D4DAE393272}"/>
              </a:ext>
            </a:extLst>
          </p:cNvPr>
          <p:cNvSpPr txBox="1">
            <a:spLocks noChangeArrowheads="1"/>
          </p:cNvSpPr>
          <p:nvPr/>
        </p:nvSpPr>
        <p:spPr bwMode="auto">
          <a:xfrm>
            <a:off x="587376" y="6149690"/>
            <a:ext cx="106703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spAutoFit/>
          </a:bodyPr>
          <a:lstStyle>
            <a:lvl1pPr>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spcBef>
                <a:spcPct val="0"/>
              </a:spcBef>
              <a:buNone/>
            </a:pPr>
            <a:r>
              <a:rPr lang="en-US" altLang="ja-JP" sz="900" dirty="0">
                <a:solidFill>
                  <a:srgbClr val="0D0D0D"/>
                </a:solidFill>
                <a:latin typeface="+mn-ea"/>
                <a:ea typeface="+mn-ea"/>
                <a:cs typeface="メイリオ" pitchFamily="50" charset="-128"/>
              </a:rPr>
              <a:t>※1 </a:t>
            </a:r>
            <a:r>
              <a:rPr lang="ja-JP" altLang="en-US" sz="900" dirty="0">
                <a:solidFill>
                  <a:srgbClr val="0D0D0D"/>
                </a:solidFill>
                <a:latin typeface="+mn-ea"/>
                <a:ea typeface="+mn-ea"/>
                <a:cs typeface="メイリオ" pitchFamily="50" charset="-128"/>
              </a:rPr>
              <a:t>回収目標数は、回収数を保証するものではありません。十分なサンプルが集まらない場合は、性年代別分析をお出しできない可能性があります。</a:t>
            </a:r>
            <a:endParaRPr lang="en-US" altLang="ja-JP" sz="900" dirty="0">
              <a:solidFill>
                <a:srgbClr val="0D0D0D"/>
              </a:solidFill>
              <a:latin typeface="+mn-ea"/>
              <a:ea typeface="+mn-ea"/>
              <a:cs typeface="メイリオ" pitchFamily="50" charset="-128"/>
            </a:endParaRPr>
          </a:p>
          <a:p>
            <a:pPr>
              <a:spcBef>
                <a:spcPct val="0"/>
              </a:spcBef>
              <a:buNone/>
            </a:pPr>
            <a:r>
              <a:rPr lang="ja-JP" altLang="en-US" sz="900" dirty="0">
                <a:solidFill>
                  <a:srgbClr val="0D0D0D"/>
                </a:solidFill>
                <a:latin typeface="+mn-ea"/>
                <a:ea typeface="+mn-ea"/>
                <a:cs typeface="メイリオ" pitchFamily="50" charset="-128"/>
              </a:rPr>
              <a:t>※</a:t>
            </a:r>
            <a:r>
              <a:rPr lang="en-US" altLang="ja-JP" sz="900" dirty="0">
                <a:solidFill>
                  <a:srgbClr val="0D0D0D"/>
                </a:solidFill>
                <a:latin typeface="+mn-ea"/>
                <a:ea typeface="+mn-ea"/>
                <a:cs typeface="メイリオ" pitchFamily="50" charset="-128"/>
              </a:rPr>
              <a:t>2</a:t>
            </a:r>
            <a:r>
              <a:rPr lang="ja-JP" altLang="en-US" sz="900" dirty="0">
                <a:solidFill>
                  <a:srgbClr val="0D0D0D"/>
                </a:solidFill>
                <a:latin typeface="+mn-ea"/>
                <a:ea typeface="+mn-ea"/>
                <a:cs typeface="メイリオ" pitchFamily="50" charset="-128"/>
              </a:rPr>
              <a:t> ご納品物内では、回収サンプル数</a:t>
            </a:r>
            <a:r>
              <a:rPr lang="en-US" altLang="ja-JP" sz="900" dirty="0">
                <a:solidFill>
                  <a:srgbClr val="0D0D0D"/>
                </a:solidFill>
                <a:latin typeface="+mn-ea"/>
                <a:ea typeface="+mn-ea"/>
                <a:cs typeface="メイリオ" pitchFamily="50" charset="-128"/>
              </a:rPr>
              <a:t>20</a:t>
            </a:r>
            <a:r>
              <a:rPr lang="ja-JP" altLang="en-US" sz="900" dirty="0">
                <a:solidFill>
                  <a:srgbClr val="0D0D0D"/>
                </a:solidFill>
                <a:latin typeface="+mn-ea"/>
                <a:ea typeface="+mn-ea"/>
                <a:cs typeface="メイリオ" pitchFamily="50" charset="-128"/>
              </a:rPr>
              <a:t>未満の数値は個人情報保護の観点から非表示となります。</a:t>
            </a:r>
          </a:p>
        </p:txBody>
      </p:sp>
    </p:spTree>
    <p:extLst>
      <p:ext uri="{BB962C8B-B14F-4D97-AF65-F5344CB8AC3E}">
        <p14:creationId xmlns:p14="http://schemas.microsoft.com/office/powerpoint/2010/main" val="198283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0FA738-7EC1-E650-E5DD-4866A5D182D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A0B22F1-BBC6-0C54-CCAF-605492FD0DC4}"/>
              </a:ext>
            </a:extLst>
          </p:cNvPr>
          <p:cNvSpPr>
            <a:spLocks noGrp="1"/>
          </p:cNvSpPr>
          <p:nvPr>
            <p:ph type="body" sz="quarter" idx="10"/>
          </p:nvPr>
        </p:nvSpPr>
        <p:spPr/>
        <p:txBody>
          <a:bodyPr/>
          <a:lstStyle/>
          <a:p>
            <a:r>
              <a:rPr lang="en-US" altLang="ja-JP" dirty="0">
                <a:latin typeface="Meiryo"/>
                <a:ea typeface="Meiryo"/>
              </a:rPr>
              <a:t>Talk Head View </a:t>
            </a:r>
            <a:r>
              <a:rPr lang="ja-JP" altLang="en-US" dirty="0">
                <a:latin typeface="+mn-ea"/>
              </a:rPr>
              <a:t>ブランドリフトサーベイ 注意事項</a:t>
            </a:r>
          </a:p>
        </p:txBody>
      </p:sp>
      <p:sp>
        <p:nvSpPr>
          <p:cNvPr id="5" name="テキスト プレースホルダー 6">
            <a:extLst>
              <a:ext uri="{FF2B5EF4-FFF2-40B4-BE49-F238E27FC236}">
                <a16:creationId xmlns:a16="http://schemas.microsoft.com/office/drawing/2014/main" id="{B1CC75E7-326C-9756-7160-04567C05D743}"/>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6" name="図プレースホルダー 8" descr="アイコン&#10;&#10;自動的に生成された説明">
            <a:extLst>
              <a:ext uri="{FF2B5EF4-FFF2-40B4-BE49-F238E27FC236}">
                <a16:creationId xmlns:a16="http://schemas.microsoft.com/office/drawing/2014/main" id="{16AADD14-EC3B-AACA-DC2C-AD6195B5807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テキスト プレースホルダー 3">
            <a:extLst>
              <a:ext uri="{FF2B5EF4-FFF2-40B4-BE49-F238E27FC236}">
                <a16:creationId xmlns:a16="http://schemas.microsoft.com/office/drawing/2014/main" id="{F4891DAB-46F4-C875-8D95-EC10914F9DF4}"/>
              </a:ext>
            </a:extLst>
          </p:cNvPr>
          <p:cNvSpPr txBox="1">
            <a:spLocks/>
          </p:cNvSpPr>
          <p:nvPr/>
        </p:nvSpPr>
        <p:spPr>
          <a:xfrm>
            <a:off x="618655" y="766542"/>
            <a:ext cx="11014609" cy="79208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r>
              <a:rPr lang="ja-JP" altLang="en-US" sz="1400" b="0" dirty="0">
                <a:solidFill>
                  <a:schemeClr val="tx1">
                    <a:lumMod val="95000"/>
                    <a:lumOff val="5000"/>
                  </a:schemeClr>
                </a:solidFill>
                <a:latin typeface="+mn-ea"/>
                <a:ea typeface="+mn-ea"/>
              </a:rPr>
              <a:t>ブランドリフトサーベイをご実施いただく場合、下記注意事項のご確認をお願いします。</a:t>
            </a:r>
          </a:p>
        </p:txBody>
      </p:sp>
      <p:sp>
        <p:nvSpPr>
          <p:cNvPr id="10" name="부제 2">
            <a:extLst>
              <a:ext uri="{FF2B5EF4-FFF2-40B4-BE49-F238E27FC236}">
                <a16:creationId xmlns:a16="http://schemas.microsoft.com/office/drawing/2014/main" id="{639A7EB4-FF82-F74F-52D2-8DA9A078F3EC}"/>
              </a:ext>
            </a:extLst>
          </p:cNvPr>
          <p:cNvSpPr txBox="1">
            <a:spLocks/>
          </p:cNvSpPr>
          <p:nvPr/>
        </p:nvSpPr>
        <p:spPr>
          <a:xfrm>
            <a:off x="590837" y="1558630"/>
            <a:ext cx="11042427" cy="474129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Arial"/>
              </a:rPr>
              <a:t>調査対象者は</a:t>
            </a:r>
            <a:r>
              <a:rPr lang="en-US" altLang="ja-JP" sz="1300" dirty="0">
                <a:solidFill>
                  <a:schemeClr val="tx1">
                    <a:lumMod val="95000"/>
                    <a:lumOff val="5000"/>
                  </a:schemeClr>
                </a:solidFill>
                <a:latin typeface="+mn-ea"/>
                <a:cs typeface="Arial"/>
              </a:rPr>
              <a:t>15</a:t>
            </a:r>
            <a:r>
              <a:rPr lang="ja-JP" altLang="en-US" sz="1300" dirty="0">
                <a:solidFill>
                  <a:schemeClr val="tx1">
                    <a:lumMod val="95000"/>
                    <a:lumOff val="5000"/>
                  </a:schemeClr>
                </a:solidFill>
                <a:latin typeface="+mn-ea"/>
                <a:cs typeface="Arial"/>
              </a:rPr>
              <a:t>～</a:t>
            </a:r>
            <a:r>
              <a:rPr lang="en-US" altLang="ja-JP" sz="1300" dirty="0">
                <a:solidFill>
                  <a:schemeClr val="tx1">
                    <a:lumMod val="95000"/>
                    <a:lumOff val="5000"/>
                  </a:schemeClr>
                </a:solidFill>
                <a:latin typeface="+mn-ea"/>
                <a:cs typeface="Arial"/>
              </a:rPr>
              <a:t>69</a:t>
            </a:r>
            <a:r>
              <a:rPr lang="ja-JP" altLang="en-US" sz="1300" dirty="0">
                <a:solidFill>
                  <a:schemeClr val="tx1">
                    <a:lumMod val="95000"/>
                    <a:lumOff val="5000"/>
                  </a:schemeClr>
                </a:solidFill>
                <a:latin typeface="+mn-ea"/>
                <a:cs typeface="Arial"/>
              </a:rPr>
              <a:t>歳の範囲内で、</a:t>
            </a:r>
            <a:r>
              <a:rPr lang="en-US" altLang="ja-JP" sz="1300" dirty="0">
                <a:solidFill>
                  <a:schemeClr val="tx1">
                    <a:lumMod val="95000"/>
                    <a:lumOff val="5000"/>
                  </a:schemeClr>
                </a:solidFill>
                <a:latin typeface="+mn-ea"/>
                <a:cs typeface="Arial"/>
              </a:rPr>
              <a:t>5</a:t>
            </a:r>
            <a:r>
              <a:rPr lang="ja-JP" altLang="en-US" sz="1300" dirty="0">
                <a:solidFill>
                  <a:schemeClr val="tx1">
                    <a:lumMod val="95000"/>
                    <a:lumOff val="5000"/>
                  </a:schemeClr>
                </a:solidFill>
                <a:latin typeface="+mn-ea"/>
                <a:cs typeface="Arial"/>
              </a:rPr>
              <a:t>歳刻みでご指定が可能です。</a:t>
            </a:r>
            <a:r>
              <a:rPr lang="en-US" altLang="ja-JP" sz="1300" dirty="0">
                <a:solidFill>
                  <a:schemeClr val="tx1">
                    <a:lumMod val="95000"/>
                    <a:lumOff val="5000"/>
                  </a:schemeClr>
                </a:solidFill>
                <a:latin typeface="+mn-ea"/>
                <a:cs typeface="Arial"/>
              </a:rPr>
              <a:t>15</a:t>
            </a:r>
            <a:r>
              <a:rPr lang="ja-JP" altLang="en-US" sz="1300" dirty="0">
                <a:solidFill>
                  <a:schemeClr val="tx1">
                    <a:lumMod val="95000"/>
                    <a:lumOff val="5000"/>
                  </a:schemeClr>
                </a:solidFill>
                <a:latin typeface="+mn-ea"/>
                <a:cs typeface="Arial"/>
              </a:rPr>
              <a:t>歳未満や</a:t>
            </a:r>
            <a:r>
              <a:rPr lang="en-US" altLang="ja-JP" sz="1300" dirty="0">
                <a:solidFill>
                  <a:schemeClr val="tx1">
                    <a:lumMod val="95000"/>
                    <a:lumOff val="5000"/>
                  </a:schemeClr>
                </a:solidFill>
                <a:latin typeface="+mn-ea"/>
                <a:cs typeface="Arial"/>
              </a:rPr>
              <a:t>70</a:t>
            </a:r>
            <a:r>
              <a:rPr lang="ja-JP" altLang="en-US" sz="1300" dirty="0">
                <a:solidFill>
                  <a:schemeClr val="tx1">
                    <a:lumMod val="95000"/>
                    <a:lumOff val="5000"/>
                  </a:schemeClr>
                </a:solidFill>
                <a:latin typeface="+mn-ea"/>
                <a:cs typeface="Arial"/>
              </a:rPr>
              <a:t>歳以上は調査対象外となります。また、ご納品物内で使用する性年代の分析軸は、指定された年齢範囲に応じて</a:t>
            </a:r>
            <a:r>
              <a:rPr lang="en-US" altLang="ja-JP" sz="1300" dirty="0">
                <a:solidFill>
                  <a:schemeClr val="tx1">
                    <a:lumMod val="95000"/>
                    <a:lumOff val="5000"/>
                  </a:schemeClr>
                </a:solidFill>
                <a:latin typeface="+mn-ea"/>
                <a:cs typeface="Arial"/>
              </a:rPr>
              <a:t>LINE</a:t>
            </a:r>
            <a:r>
              <a:rPr lang="ja-JP" altLang="en-US" sz="1300" dirty="0">
                <a:solidFill>
                  <a:schemeClr val="tx1">
                    <a:lumMod val="95000"/>
                    <a:lumOff val="5000"/>
                  </a:schemeClr>
                </a:solidFill>
                <a:latin typeface="+mn-ea"/>
                <a:cs typeface="Arial"/>
              </a:rPr>
              <a:t>リサーチ事務局にて決定いたします。性年代別分析の分析粒度のご指定はいただけません。</a:t>
            </a:r>
            <a:endParaRPr lang="en-US" altLang="ja-JP" sz="1300" dirty="0">
              <a:solidFill>
                <a:schemeClr val="tx1">
                  <a:lumMod val="95000"/>
                  <a:lumOff val="5000"/>
                </a:schemeClr>
              </a:solidFill>
              <a:latin typeface="+mn-ea"/>
              <a:cs typeface="Arial"/>
            </a:endParaRPr>
          </a:p>
          <a:p>
            <a:pPr marL="285750" indent="-285750">
              <a:lnSpc>
                <a:spcPct val="140000"/>
              </a:lnSpc>
              <a:buFont typeface="Arial" panose="020B0604020202020204" pitchFamily="34" charset="0"/>
              <a:buChar char="•"/>
            </a:pPr>
            <a:r>
              <a:rPr lang="ja-JP" altLang="ja-JP" sz="1300" dirty="0">
                <a:solidFill>
                  <a:schemeClr val="tx1">
                    <a:lumMod val="95000"/>
                    <a:lumOff val="5000"/>
                  </a:schemeClr>
                </a:solidFill>
                <a:latin typeface="+mn-ea"/>
                <a:cs typeface="Calibri"/>
              </a:rPr>
              <a:t>調査対象条件に指定できるのは、性別・年齢のみとなります。これら以外の属性・カスタムオーディエンス、および広告配信対象外の属性を調査対象条件に指定することはできません。</a:t>
            </a:r>
            <a:endParaRPr lang="en-US" altLang="ja-JP" sz="1300" dirty="0">
              <a:solidFill>
                <a:schemeClr val="tx1">
                  <a:lumMod val="95000"/>
                  <a:lumOff val="5000"/>
                </a:schemeClr>
              </a:solidFill>
              <a:latin typeface="+mn-ea"/>
              <a:cs typeface="Calibri"/>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Arial"/>
              </a:rPr>
              <a:t>入稿内容に基づき</a:t>
            </a:r>
            <a:r>
              <a:rPr lang="en-US" altLang="ja-JP" sz="1300" dirty="0">
                <a:solidFill>
                  <a:schemeClr val="tx1">
                    <a:lumMod val="95000"/>
                    <a:lumOff val="5000"/>
                  </a:schemeClr>
                </a:solidFill>
                <a:latin typeface="+mn-ea"/>
                <a:cs typeface="Arial"/>
              </a:rPr>
              <a:t>LINE</a:t>
            </a:r>
            <a:r>
              <a:rPr lang="ja-JP" altLang="en-US" sz="1300" dirty="0">
                <a:solidFill>
                  <a:schemeClr val="tx1">
                    <a:lumMod val="95000"/>
                    <a:lumOff val="5000"/>
                  </a:schemeClr>
                </a:solidFill>
                <a:latin typeface="+mn-ea"/>
                <a:cs typeface="Arial"/>
              </a:rPr>
              <a:t>リサーチ事務局にて調査を実施します。調査実施前の内容確認のご連絡はしません。ただし入稿内容の不備や不明点がある場合に限り、ご連絡をさせていただく場合があります。</a:t>
            </a:r>
            <a:br>
              <a:rPr lang="en-US" altLang="ja-JP" sz="1300" dirty="0">
                <a:solidFill>
                  <a:schemeClr val="tx1">
                    <a:lumMod val="95000"/>
                    <a:lumOff val="5000"/>
                  </a:schemeClr>
                </a:solidFill>
                <a:latin typeface="+mn-ea"/>
                <a:cs typeface="Arial"/>
              </a:rPr>
            </a:br>
            <a:r>
              <a:rPr lang="en-US" altLang="ja-JP" sz="1300" dirty="0">
                <a:solidFill>
                  <a:schemeClr val="tx1">
                    <a:lumMod val="95000"/>
                    <a:lumOff val="5000"/>
                  </a:schemeClr>
                </a:solidFill>
                <a:latin typeface="+mn-ea"/>
                <a:cs typeface="Arial"/>
              </a:rPr>
              <a:t>※</a:t>
            </a:r>
            <a:r>
              <a:rPr lang="ja-JP" altLang="en-US" sz="1300" dirty="0">
                <a:solidFill>
                  <a:schemeClr val="tx1">
                    <a:lumMod val="95000"/>
                    <a:lumOff val="5000"/>
                  </a:schemeClr>
                </a:solidFill>
                <a:latin typeface="+mn-ea"/>
                <a:cs typeface="Arial"/>
              </a:rPr>
              <a:t>そのご連絡に対し、既定の期日までにお戻しいただけない場合、後続のスケジュールの後ろ倒し、もしくはキャンセルになります。</a:t>
            </a:r>
            <a:endParaRPr lang="en-US" altLang="ja-JP" sz="1300" dirty="0">
              <a:solidFill>
                <a:schemeClr val="tx1">
                  <a:lumMod val="95000"/>
                  <a:lumOff val="5000"/>
                </a:schemeClr>
              </a:solidFill>
              <a:latin typeface="+mn-ea"/>
              <a:cs typeface="Arial"/>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Arial"/>
              </a:rPr>
              <a:t>回収目標数は、回収数を保証するものではありません。十分なサンプルが集まらない場合は、性年代別分析をお出しできない可能性があります。</a:t>
            </a: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Arial"/>
              </a:rPr>
              <a:t>回収サンプル数が</a:t>
            </a:r>
            <a:r>
              <a:rPr lang="en-US" altLang="ja-JP" sz="1300" dirty="0">
                <a:solidFill>
                  <a:schemeClr val="tx1">
                    <a:lumMod val="95000"/>
                    <a:lumOff val="5000"/>
                  </a:schemeClr>
                </a:solidFill>
                <a:latin typeface="+mn-ea"/>
                <a:cs typeface="Arial"/>
              </a:rPr>
              <a:t>100</a:t>
            </a:r>
            <a:r>
              <a:rPr lang="ja-JP" altLang="en-US" sz="1300" dirty="0">
                <a:solidFill>
                  <a:schemeClr val="tx1">
                    <a:lumMod val="95000"/>
                    <a:lumOff val="5000"/>
                  </a:schemeClr>
                </a:solidFill>
                <a:latin typeface="+mn-ea"/>
                <a:cs typeface="Arial"/>
              </a:rPr>
              <a:t>未満は少数サンプル、</a:t>
            </a:r>
            <a:r>
              <a:rPr lang="en-US" altLang="ja-JP" sz="1300" dirty="0">
                <a:solidFill>
                  <a:schemeClr val="tx1">
                    <a:lumMod val="95000"/>
                    <a:lumOff val="5000"/>
                  </a:schemeClr>
                </a:solidFill>
                <a:latin typeface="+mn-ea"/>
                <a:cs typeface="Arial"/>
              </a:rPr>
              <a:t>30</a:t>
            </a:r>
            <a:r>
              <a:rPr lang="ja-JP" altLang="en-US" sz="1300" dirty="0">
                <a:solidFill>
                  <a:schemeClr val="tx1">
                    <a:lumMod val="95000"/>
                    <a:lumOff val="5000"/>
                  </a:schemeClr>
                </a:solidFill>
                <a:latin typeface="+mn-ea"/>
                <a:cs typeface="Arial"/>
              </a:rPr>
              <a:t>未満は不十分サンプルとなり、正確な調査結果をお出しできない可能性があります。またご納品物内では、回収サンプル数</a:t>
            </a:r>
            <a:r>
              <a:rPr lang="en-US" altLang="ja-JP" sz="1300" dirty="0">
                <a:solidFill>
                  <a:schemeClr val="tx1">
                    <a:lumMod val="95000"/>
                    <a:lumOff val="5000"/>
                  </a:schemeClr>
                </a:solidFill>
                <a:latin typeface="+mn-ea"/>
                <a:cs typeface="Arial"/>
              </a:rPr>
              <a:t>20</a:t>
            </a:r>
            <a:r>
              <a:rPr lang="ja-JP" altLang="en-US" sz="1300" dirty="0">
                <a:solidFill>
                  <a:schemeClr val="tx1">
                    <a:lumMod val="95000"/>
                    <a:lumOff val="5000"/>
                  </a:schemeClr>
                </a:solidFill>
                <a:latin typeface="+mn-ea"/>
                <a:cs typeface="Arial"/>
              </a:rPr>
              <a:t>未満の数値は個人情報保護の観点から非表示となります。</a:t>
            </a:r>
            <a:endParaRPr lang="en-US" altLang="ja-JP" sz="1300" dirty="0">
              <a:solidFill>
                <a:schemeClr val="tx1">
                  <a:lumMod val="95000"/>
                  <a:lumOff val="5000"/>
                </a:schemeClr>
              </a:solidFill>
              <a:latin typeface="+mn-ea"/>
              <a:cs typeface="Arial"/>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Arial"/>
              </a:rPr>
              <a:t>同時期もしくは近接した時期に同一媒体または他媒体で類似の広告出稿があった場合、正確な調査結果をお出しできない可能性があります。</a:t>
            </a:r>
            <a:endParaRPr lang="en-US" altLang="ja-JP" sz="1300" dirty="0">
              <a:solidFill>
                <a:schemeClr val="tx1">
                  <a:lumMod val="95000"/>
                  <a:lumOff val="5000"/>
                </a:schemeClr>
              </a:solidFill>
              <a:latin typeface="+mn-ea"/>
              <a:cs typeface="Arial"/>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panose="020F0502020204030204"/>
              </a:rPr>
              <a:t>サンプルは性年代別に均等回収します。ウェイトバック集計は実施しません。</a:t>
            </a:r>
            <a:endParaRPr lang="en-US" altLang="ja-JP" sz="1300" dirty="0">
              <a:solidFill>
                <a:schemeClr val="tx1">
                  <a:lumMod val="95000"/>
                  <a:lumOff val="5000"/>
                </a:schemeClr>
              </a:solidFill>
              <a:latin typeface="+mn-ea"/>
              <a:cs typeface="Calibri" panose="020F0502020204030204"/>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a:rPr>
              <a:t>アンケート内で広告画像（クリエイティブ）は提示しません。</a:t>
            </a:r>
            <a:endParaRPr lang="en-US" altLang="ja-JP" sz="1300" dirty="0">
              <a:solidFill>
                <a:schemeClr val="tx1">
                  <a:lumMod val="95000"/>
                  <a:lumOff val="5000"/>
                </a:schemeClr>
              </a:solidFill>
              <a:latin typeface="+mn-ea"/>
              <a:cs typeface="Calibri" panose="020F0502020204030204"/>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panose="020F0502020204030204"/>
              </a:rPr>
              <a:t>クロス集計表・ローデータ・個別識別子および調査レポート内の有意差検定は、納品物に含まれておりません。</a:t>
            </a: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panose="020F0502020204030204"/>
              </a:rPr>
              <a:t>調査項目において、</a:t>
            </a:r>
            <a:r>
              <a:rPr lang="en-US" altLang="ja-JP" sz="1300" dirty="0">
                <a:solidFill>
                  <a:schemeClr val="tx1">
                    <a:lumMod val="95000"/>
                    <a:lumOff val="5000"/>
                  </a:schemeClr>
                </a:solidFill>
                <a:latin typeface="+mn-ea"/>
                <a:cs typeface="Calibri" panose="020F0502020204030204"/>
              </a:rPr>
              <a:t>LINE</a:t>
            </a:r>
            <a:r>
              <a:rPr lang="ja-JP" altLang="en-US" sz="1300" dirty="0">
                <a:solidFill>
                  <a:schemeClr val="tx1">
                    <a:lumMod val="95000"/>
                    <a:lumOff val="5000"/>
                  </a:schemeClr>
                </a:solidFill>
                <a:latin typeface="+mn-ea"/>
                <a:cs typeface="Calibri" panose="020F0502020204030204"/>
              </a:rPr>
              <a:t>リサーチの禁止事項に該当する項目は聴取不可となります。</a:t>
            </a: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panose="020F0502020204030204"/>
              </a:rPr>
              <a:t>入稿シートの設問リストは、予告なく変更となる可能性があります。</a:t>
            </a: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panose="020F0502020204030204"/>
              </a:rPr>
              <a:t>最終的な調査に関するすべての仕様は、</a:t>
            </a:r>
            <a:r>
              <a:rPr lang="en-US" altLang="ja-JP" sz="1300" dirty="0">
                <a:solidFill>
                  <a:schemeClr val="tx1">
                    <a:lumMod val="95000"/>
                    <a:lumOff val="5000"/>
                  </a:schemeClr>
                </a:solidFill>
                <a:latin typeface="+mn-ea"/>
                <a:cs typeface="Calibri" panose="020F0502020204030204"/>
              </a:rPr>
              <a:t>LINE</a:t>
            </a:r>
            <a:r>
              <a:rPr lang="ja-JP" altLang="en-US" sz="1300" dirty="0">
                <a:solidFill>
                  <a:schemeClr val="tx1">
                    <a:lumMod val="95000"/>
                    <a:lumOff val="5000"/>
                  </a:schemeClr>
                </a:solidFill>
                <a:latin typeface="+mn-ea"/>
                <a:cs typeface="Calibri" panose="020F0502020204030204"/>
              </a:rPr>
              <a:t>リサーチ事務局にて確認の上決定となります。</a:t>
            </a:r>
          </a:p>
        </p:txBody>
      </p:sp>
    </p:spTree>
    <p:extLst>
      <p:ext uri="{BB962C8B-B14F-4D97-AF65-F5344CB8AC3E}">
        <p14:creationId xmlns:p14="http://schemas.microsoft.com/office/powerpoint/2010/main" val="24372544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831BA-744D-A913-41E1-0F81CDD92F12}"/>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5A4B4C3-E803-D030-340F-384DD3FA1905}"/>
              </a:ext>
            </a:extLst>
          </p:cNvPr>
          <p:cNvSpPr>
            <a:spLocks noGrp="1"/>
          </p:cNvSpPr>
          <p:nvPr>
            <p:ph type="body" sz="quarter" idx="10"/>
          </p:nvPr>
        </p:nvSpPr>
        <p:spPr/>
        <p:txBody>
          <a:bodyPr/>
          <a:lstStyle/>
          <a:p>
            <a:r>
              <a:rPr lang="ja-JP" altLang="en-US" sz="2400" dirty="0">
                <a:latin typeface="+mn-ea"/>
              </a:rPr>
              <a:t>ブランドリフトサーベイ アンケート設問例</a:t>
            </a:r>
          </a:p>
        </p:txBody>
      </p:sp>
      <p:sp>
        <p:nvSpPr>
          <p:cNvPr id="5" name="テキスト プレースホルダー 6">
            <a:extLst>
              <a:ext uri="{FF2B5EF4-FFF2-40B4-BE49-F238E27FC236}">
                <a16:creationId xmlns:a16="http://schemas.microsoft.com/office/drawing/2014/main" id="{3601CC75-328E-C08D-9C02-5D8746497EF6}"/>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6" name="図プレースホルダー 8" descr="アイコン&#10;&#10;自動的に生成された説明">
            <a:extLst>
              <a:ext uri="{FF2B5EF4-FFF2-40B4-BE49-F238E27FC236}">
                <a16:creationId xmlns:a16="http://schemas.microsoft.com/office/drawing/2014/main" id="{2C89280B-4D6E-A5E1-F915-FB629852FE3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graphicFrame>
        <p:nvGraphicFramePr>
          <p:cNvPr id="9" name="表 8">
            <a:extLst>
              <a:ext uri="{FF2B5EF4-FFF2-40B4-BE49-F238E27FC236}">
                <a16:creationId xmlns:a16="http://schemas.microsoft.com/office/drawing/2014/main" id="{7BFA0CC9-458B-77FA-AA5D-747A11C6F429}"/>
              </a:ext>
            </a:extLst>
          </p:cNvPr>
          <p:cNvGraphicFramePr>
            <a:graphicFrameLocks noGrp="1"/>
          </p:cNvGraphicFramePr>
          <p:nvPr>
            <p:extLst>
              <p:ext uri="{D42A27DB-BD31-4B8C-83A1-F6EECF244321}">
                <p14:modId xmlns:p14="http://schemas.microsoft.com/office/powerpoint/2010/main" val="1583543209"/>
              </p:ext>
            </p:extLst>
          </p:nvPr>
        </p:nvGraphicFramePr>
        <p:xfrm>
          <a:off x="586842" y="1158156"/>
          <a:ext cx="11018879" cy="4811600"/>
        </p:xfrm>
        <a:graphic>
          <a:graphicData uri="http://schemas.openxmlformats.org/drawingml/2006/table">
            <a:tbl>
              <a:tblPr firstRow="1" bandRow="1">
                <a:tableStyleId>{5C22544A-7EE6-4342-B048-85BDC9FD1C3A}</a:tableStyleId>
              </a:tblPr>
              <a:tblGrid>
                <a:gridCol w="1186410">
                  <a:extLst>
                    <a:ext uri="{9D8B030D-6E8A-4147-A177-3AD203B41FA5}">
                      <a16:colId xmlns:a16="http://schemas.microsoft.com/office/drawing/2014/main" val="2353183051"/>
                    </a:ext>
                  </a:extLst>
                </a:gridCol>
                <a:gridCol w="1444240">
                  <a:extLst>
                    <a:ext uri="{9D8B030D-6E8A-4147-A177-3AD203B41FA5}">
                      <a16:colId xmlns:a16="http://schemas.microsoft.com/office/drawing/2014/main" val="3267424176"/>
                    </a:ext>
                  </a:extLst>
                </a:gridCol>
                <a:gridCol w="940037">
                  <a:extLst>
                    <a:ext uri="{9D8B030D-6E8A-4147-A177-3AD203B41FA5}">
                      <a16:colId xmlns:a16="http://schemas.microsoft.com/office/drawing/2014/main" val="3264594774"/>
                    </a:ext>
                  </a:extLst>
                </a:gridCol>
                <a:gridCol w="2790202">
                  <a:extLst>
                    <a:ext uri="{9D8B030D-6E8A-4147-A177-3AD203B41FA5}">
                      <a16:colId xmlns:a16="http://schemas.microsoft.com/office/drawing/2014/main" val="1572887948"/>
                    </a:ext>
                  </a:extLst>
                </a:gridCol>
                <a:gridCol w="709301">
                  <a:extLst>
                    <a:ext uri="{9D8B030D-6E8A-4147-A177-3AD203B41FA5}">
                      <a16:colId xmlns:a16="http://schemas.microsoft.com/office/drawing/2014/main" val="285507825"/>
                    </a:ext>
                  </a:extLst>
                </a:gridCol>
                <a:gridCol w="3948689">
                  <a:extLst>
                    <a:ext uri="{9D8B030D-6E8A-4147-A177-3AD203B41FA5}">
                      <a16:colId xmlns:a16="http://schemas.microsoft.com/office/drawing/2014/main" val="3876684048"/>
                    </a:ext>
                  </a:extLst>
                </a:gridCol>
              </a:tblGrid>
              <a:tr h="453600">
                <a:tc>
                  <a:txBody>
                    <a:bodyPr/>
                    <a:lstStyle/>
                    <a:p>
                      <a:pPr algn="ctr"/>
                      <a:r>
                        <a:rPr kumimoji="1" lang="ja-JP" altLang="en-US" sz="1050" b="1" dirty="0">
                          <a:solidFill>
                            <a:schemeClr val="bg1"/>
                          </a:solidFill>
                          <a:latin typeface="Meiryo"/>
                          <a:ea typeface="Meiryo"/>
                          <a:cs typeface="メイリオ" panose="020B0604030504040204" pitchFamily="50" charset="-128"/>
                        </a:rPr>
                        <a:t>調査テーマ</a:t>
                      </a:r>
                    </a:p>
                  </a:txBody>
                  <a:tcPr marL="88751" marR="88751" anchor="ctr">
                    <a:solidFill>
                      <a:schemeClr val="accent1"/>
                    </a:solidFill>
                  </a:tcPr>
                </a:tc>
                <a:tc>
                  <a:txBody>
                    <a:bodyPr/>
                    <a:lstStyle/>
                    <a:p>
                      <a:pPr algn="ctr"/>
                      <a:r>
                        <a:rPr kumimoji="1" lang="ja-JP" altLang="en-US" sz="1050" b="1" dirty="0">
                          <a:solidFill>
                            <a:schemeClr val="bg1"/>
                          </a:solidFill>
                          <a:latin typeface="Meiryo"/>
                          <a:ea typeface="Meiryo"/>
                          <a:cs typeface="メイリオ" panose="020B0604030504040204" pitchFamily="50" charset="-128"/>
                        </a:rPr>
                        <a:t>調査項目</a:t>
                      </a:r>
                      <a:endParaRPr kumimoji="1" lang="en-US" altLang="ja-JP" sz="1050" b="1" dirty="0">
                        <a:solidFill>
                          <a:schemeClr val="bg1"/>
                        </a:solidFill>
                        <a:latin typeface="Meiryo"/>
                        <a:ea typeface="Meiryo"/>
                        <a:cs typeface="メイリオ" panose="020B0604030504040204" pitchFamily="50" charset="-128"/>
                      </a:endParaRPr>
                    </a:p>
                  </a:txBody>
                  <a:tcPr marL="88751" marR="88751" anchor="ctr">
                    <a:solidFill>
                      <a:schemeClr val="accent1"/>
                    </a:solidFill>
                  </a:tcPr>
                </a:tc>
                <a:tc>
                  <a:txBody>
                    <a:bodyPr/>
                    <a:lstStyle/>
                    <a:p>
                      <a:pPr algn="ctr"/>
                      <a:r>
                        <a:rPr lang="ja-JP" sz="1050" dirty="0">
                          <a:latin typeface="Meiryo"/>
                          <a:ea typeface="Meiryo"/>
                        </a:rPr>
                        <a:t>設問区分</a:t>
                      </a:r>
                    </a:p>
                    <a:p>
                      <a:pPr lvl="0" algn="ctr">
                        <a:buNone/>
                      </a:pPr>
                      <a:r>
                        <a:rPr lang="ja-JP" altLang="en-US" sz="1050" dirty="0">
                          <a:latin typeface="Meiryo"/>
                          <a:ea typeface="Meiryo"/>
                        </a:rPr>
                        <a:t>/形式</a:t>
                      </a:r>
                    </a:p>
                  </a:txBody>
                  <a:tcPr marL="88751" marR="88751" anchor="ctr">
                    <a:solidFill>
                      <a:schemeClr val="accent1"/>
                    </a:solidFill>
                  </a:tcPr>
                </a:tc>
                <a:tc>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設問文</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88751" marR="88751" anchor="ctr">
                    <a:solidFill>
                      <a:schemeClr val="accent1"/>
                    </a:solidFill>
                  </a:tcPr>
                </a:tc>
                <a:tc>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肢数</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88751" marR="88751" anchor="ctr">
                    <a:solidFill>
                      <a:schemeClr val="accent1"/>
                    </a:solidFill>
                  </a:tcPr>
                </a:tc>
                <a:tc>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選択肢例</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88751" marR="88751" anchor="ctr">
                    <a:solidFill>
                      <a:schemeClr val="accent1"/>
                    </a:solidFill>
                  </a:tcPr>
                </a:tc>
                <a:extLst>
                  <a:ext uri="{0D108BD9-81ED-4DB2-BD59-A6C34878D82A}">
                    <a16:rowId xmlns:a16="http://schemas.microsoft.com/office/drawing/2014/main" val="3173306630"/>
                  </a:ext>
                </a:extLst>
              </a:tr>
              <a:tr h="544750">
                <a:tc rowSpan="7">
                  <a:txBody>
                    <a:bodyPr/>
                    <a:lstStyle/>
                    <a:p>
                      <a:pPr algn="ctr"/>
                      <a:r>
                        <a:rPr kumimoji="1" lang="ja-JP" altLang="en-US" sz="1050" b="1" dirty="0">
                          <a:solidFill>
                            <a:schemeClr val="bg1"/>
                          </a:solidFill>
                          <a:latin typeface="メイリオ"/>
                          <a:ea typeface="メイリオ"/>
                          <a:cs typeface="メイリオ" panose="020B0604030504040204" pitchFamily="50" charset="-128"/>
                        </a:rPr>
                        <a:t>ブランディング指標</a:t>
                      </a:r>
                      <a:endParaRPr kumimoji="1" lang="en-US" altLang="ja-JP" sz="1050" b="1" dirty="0">
                        <a:solidFill>
                          <a:schemeClr val="bg1"/>
                        </a:solidFill>
                        <a:latin typeface="メイリオ" panose="020B0604030504040204" pitchFamily="50" charset="-128"/>
                        <a:ea typeface="メイリオ" panose="020B0604030504040204" pitchFamily="50" charset="-128"/>
                      </a:endParaRPr>
                    </a:p>
                  </a:txBody>
                  <a:tcPr marL="92354" marR="92354" anchor="ctr">
                    <a:solidFill>
                      <a:schemeClr val="accent1"/>
                    </a:solidFill>
                  </a:tcPr>
                </a:tc>
                <a:tc>
                  <a:txBody>
                    <a:bodyPr/>
                    <a:lstStyle/>
                    <a:p>
                      <a:pPr algn="ctr"/>
                      <a:r>
                        <a:rPr kumimoji="1" lang="ja-JP" altLang="en-US" sz="1050" b="1" dirty="0">
                          <a:solidFill>
                            <a:schemeClr val="bg1"/>
                          </a:solidFill>
                          <a:latin typeface="Meiryo"/>
                          <a:ea typeface="Meiryo"/>
                          <a:cs typeface="メイリオ" panose="020B0604030504040204" pitchFamily="50" charset="-128"/>
                        </a:rPr>
                        <a:t>ブランド助成想起</a:t>
                      </a:r>
                      <a:r>
                        <a:rPr lang="ja-JP" altLang="en-US" sz="1050" b="1" dirty="0">
                          <a:solidFill>
                            <a:schemeClr val="bg1"/>
                          </a:solidFill>
                          <a:latin typeface="Meiryo"/>
                          <a:ea typeface="Meiryo"/>
                          <a:cs typeface="メイリオ" panose="020B0604030504040204" pitchFamily="50" charset="-128"/>
                        </a:rPr>
                        <a:t> </a:t>
                      </a:r>
                      <a:endParaRPr kumimoji="1" lang="ja-JP" altLang="en-US" sz="1050" b="1" dirty="0">
                        <a:solidFill>
                          <a:schemeClr val="bg1"/>
                        </a:solidFill>
                        <a:latin typeface="Meiryo"/>
                        <a:ea typeface="Meiryo"/>
                        <a:cs typeface="メイリオ" panose="020B0604030504040204" pitchFamily="50" charset="-128"/>
                      </a:endParaRPr>
                    </a:p>
                  </a:txBody>
                  <a:tcPr marL="88751" marR="88751" anchor="ctr">
                    <a:solidFill>
                      <a:schemeClr val="accent1"/>
                    </a:solidFill>
                  </a:tcPr>
                </a:tc>
                <a:tc rowSpan="2">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いずれか</a:t>
                      </a:r>
                      <a:endPar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p>
                      <a:pPr marL="0" marR="0" lvl="0" indent="0" algn="ctr">
                        <a:lnSpc>
                          <a:spcPct val="100000"/>
                        </a:lnSpc>
                        <a:spcBef>
                          <a:spcPts val="0"/>
                        </a:spcBef>
                        <a:spcAft>
                          <a:spcPts val="0"/>
                        </a:spcAft>
                        <a:buClrTx/>
                        <a:buSzTx/>
                        <a:buFontTx/>
                        <a:buNone/>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選択</a:t>
                      </a:r>
                    </a:p>
                    <a:p>
                      <a:pPr marL="0" marR="0" lvl="0" indent="0" algn="ctr">
                        <a:lnSpc>
                          <a:spcPct val="100000"/>
                        </a:lnSpc>
                        <a:spcBef>
                          <a:spcPts val="0"/>
                        </a:spcBef>
                        <a:spcAft>
                          <a:spcPts val="0"/>
                        </a:spcAft>
                        <a:buClrTx/>
                        <a:buSzTx/>
                        <a:buFontTx/>
                        <a:buNone/>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MA</a:t>
                      </a:r>
                      <a:endPar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ja-JP" altLang="en-US" sz="900" b="0" dirty="0">
                          <a:solidFill>
                            <a:schemeClr val="tx1">
                              <a:lumMod val="95000"/>
                              <a:lumOff val="5000"/>
                            </a:schemeClr>
                          </a:solidFill>
                          <a:latin typeface="+mn-ea"/>
                          <a:ea typeface="+mn-ea"/>
                          <a:cs typeface="メイリオ" panose="020B0604030504040204" pitchFamily="50" charset="-128"/>
                        </a:rPr>
                        <a:t>次のうち、知っているブランド</a:t>
                      </a:r>
                      <a:r>
                        <a:rPr kumimoji="1" lang="en-US" altLang="ja-JP" sz="900" b="0" dirty="0">
                          <a:solidFill>
                            <a:schemeClr val="tx1">
                              <a:lumMod val="95000"/>
                              <a:lumOff val="5000"/>
                            </a:schemeClr>
                          </a:solidFill>
                          <a:latin typeface="+mn-ea"/>
                          <a:ea typeface="+mn-ea"/>
                          <a:cs typeface="メイリオ" panose="020B0604030504040204" pitchFamily="50" charset="-128"/>
                        </a:rPr>
                        <a:t>/</a:t>
                      </a:r>
                      <a:r>
                        <a:rPr kumimoji="1" lang="ja-JP" altLang="en-US" sz="900" b="0" dirty="0">
                          <a:solidFill>
                            <a:schemeClr val="tx1">
                              <a:lumMod val="95000"/>
                              <a:lumOff val="5000"/>
                            </a:schemeClr>
                          </a:solidFill>
                          <a:latin typeface="+mn-ea"/>
                          <a:ea typeface="+mn-ea"/>
                          <a:cs typeface="メイリオ" panose="020B0604030504040204" pitchFamily="50" charset="-128"/>
                        </a:rPr>
                        <a:t>サービスは</a:t>
                      </a:r>
                      <a:r>
                        <a:rPr lang="ja-JP" altLang="en-US" sz="900" b="0" dirty="0">
                          <a:solidFill>
                            <a:schemeClr val="tx1">
                              <a:lumMod val="95000"/>
                              <a:lumOff val="5000"/>
                            </a:schemeClr>
                          </a:solidFill>
                          <a:latin typeface="+mn-ea"/>
                          <a:ea typeface="+mn-ea"/>
                          <a:cs typeface="メイリオ" panose="020B0604030504040204" pitchFamily="50" charset="-128"/>
                        </a:rPr>
                        <a:t>？</a:t>
                      </a:r>
                      <a:endParaRPr kumimoji="1" lang="ja-JP" altLang="en-US" sz="900" b="0" dirty="0">
                        <a:solidFill>
                          <a:schemeClr val="tx1">
                            <a:lumMod val="95000"/>
                            <a:lumOff val="5000"/>
                          </a:schemeClr>
                        </a:solidFill>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lvl="0" indent="0" algn="ctr" rtl="0" eaLnBrk="1" fontAlgn="auto" latinLnBrk="1" hangingPunct="1">
                        <a:lnSpc>
                          <a:spcPct val="100000"/>
                        </a:lnSpc>
                        <a:spcBef>
                          <a:spcPts val="0"/>
                        </a:spcBef>
                        <a:spcAft>
                          <a:spcPts val="0"/>
                        </a:spcAft>
                        <a:buClrTx/>
                        <a:buSzTx/>
                        <a:buFontTx/>
                        <a:buNone/>
                      </a:pPr>
                      <a:r>
                        <a:rPr lang="en-US" altLang="ja-JP" sz="900" b="0" i="0" u="none" strike="noStrike" kern="1200" cap="none" spc="0" normalizeH="0" baseline="0" noProof="0" dirty="0" err="1">
                          <a:ln>
                            <a:noFill/>
                          </a:ln>
                          <a:solidFill>
                            <a:schemeClr val="tx1">
                              <a:lumMod val="95000"/>
                              <a:lumOff val="5000"/>
                            </a:schemeClr>
                          </a:solidFill>
                          <a:effectLst/>
                          <a:uLnTx/>
                          <a:uFillTx/>
                          <a:latin typeface="+mn-ea"/>
                          <a:ea typeface="+mn-ea"/>
                          <a:cs typeface="メイリオ" panose="020B0604030504040204" pitchFamily="50" charset="-128"/>
                        </a:rPr>
                        <a:t>商材</a:t>
                      </a:r>
                      <a:b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b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10</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以内</a:t>
                      </a:r>
                      <a:endParaRPr kumimoji="1" lang="ja-JP"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lvl="0" algn="ctr" defTabSz="914400">
                        <a:lnSpc>
                          <a:spcPct val="100000"/>
                        </a:lnSpc>
                        <a:spcBef>
                          <a:spcPts val="0"/>
                        </a:spcBef>
                        <a:spcAft>
                          <a:spcPts val="0"/>
                        </a:spcAft>
                        <a:buNone/>
                        <a:tabLst/>
                        <a:defRPr/>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rPr>
                        <a:t>★広告</a:t>
                      </a: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主商</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rPr>
                        <a:t>材★</a:t>
                      </a: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a:t>
                      </a: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競合</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rPr>
                        <a:t>A</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rPr>
                        <a:t>～</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rPr>
                        <a:t>I/</a:t>
                      </a:r>
                      <a:r>
                        <a:rPr lang="en-US" altLang="ja-JP" sz="900" b="0" i="0" u="none" strike="noStrike" kern="1200" cap="none" spc="0" normalizeH="0" baseline="0" noProof="0" dirty="0" err="1">
                          <a:ln>
                            <a:noFill/>
                          </a:ln>
                          <a:solidFill>
                            <a:schemeClr val="tx1">
                              <a:lumMod val="95000"/>
                              <a:lumOff val="5000"/>
                            </a:schemeClr>
                          </a:solidFill>
                          <a:effectLst/>
                          <a:uLnTx/>
                          <a:uFillTx/>
                          <a:latin typeface="+mn-ea"/>
                          <a:ea typeface="+mn-ea"/>
                        </a:rPr>
                        <a:t>この中に知っているものはない</a:t>
                      </a:r>
                      <a:endParaRPr lang="ja-JP" altLang="en-US" sz="900" b="0" i="0" u="none" strike="noStrike" kern="1200" cap="none" spc="0" normalizeH="0" baseline="0" noProof="0" dirty="0" err="1">
                        <a:ln>
                          <a:noFill/>
                        </a:ln>
                        <a:solidFill>
                          <a:schemeClr val="tx1">
                            <a:lumMod val="95000"/>
                            <a:lumOff val="5000"/>
                          </a:schemeClr>
                        </a:solidFill>
                        <a:effectLst/>
                        <a:uLnTx/>
                        <a:uFillTx/>
                        <a:latin typeface="+mn-ea"/>
                        <a:ea typeface="+mn-ea"/>
                      </a:endParaRPr>
                    </a:p>
                  </a:txBody>
                  <a:tcPr marL="88751" marR="88751" anchor="ctr">
                    <a:solidFill>
                      <a:schemeClr val="accent1">
                        <a:alpha val="10000"/>
                      </a:schemeClr>
                    </a:solidFill>
                  </a:tcPr>
                </a:tc>
                <a:extLst>
                  <a:ext uri="{0D108BD9-81ED-4DB2-BD59-A6C34878D82A}">
                    <a16:rowId xmlns:a16="http://schemas.microsoft.com/office/drawing/2014/main" val="4230196925"/>
                  </a:ext>
                </a:extLst>
              </a:tr>
              <a:tr h="544750">
                <a:tc vMerge="1">
                  <a:txBody>
                    <a:bodyPr/>
                    <a:lstStyle/>
                    <a:p>
                      <a:pPr algn="ctr"/>
                      <a:endParaRPr kumimoji="1" lang="en-US" altLang="ja-JP" sz="8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rgbClr val="B2F3D9"/>
                    </a:solidFill>
                  </a:tcPr>
                </a:tc>
                <a:tc>
                  <a:txBody>
                    <a:bodyPr/>
                    <a:lstStyle/>
                    <a:p>
                      <a:pPr algn="ctr"/>
                      <a:r>
                        <a:rPr kumimoji="1" lang="ja-JP" altLang="en-US" sz="1050" b="1" dirty="0">
                          <a:solidFill>
                            <a:schemeClr val="bg1"/>
                          </a:solidFill>
                          <a:latin typeface="Meiryo"/>
                          <a:ea typeface="Meiryo"/>
                          <a:cs typeface="メイリオ" panose="020B0604030504040204" pitchFamily="50" charset="-128"/>
                        </a:rPr>
                        <a:t>ブランド助成想起</a:t>
                      </a:r>
                      <a:endParaRPr kumimoji="1" lang="en-US" altLang="ja-JP" sz="1050" b="1" dirty="0">
                        <a:solidFill>
                          <a:schemeClr val="bg1"/>
                        </a:solidFill>
                        <a:latin typeface="Meiryo"/>
                        <a:ea typeface="Meiryo"/>
                        <a:cs typeface="メイリオ" panose="020B0604030504040204" pitchFamily="50" charset="-128"/>
                      </a:endParaRPr>
                    </a:p>
                    <a:p>
                      <a:pPr algn="ctr"/>
                      <a:r>
                        <a:rPr lang="ja-JP" altLang="en-US" sz="1050" b="1" dirty="0">
                          <a:solidFill>
                            <a:schemeClr val="bg1"/>
                          </a:solidFill>
                          <a:latin typeface="Meiryo"/>
                          <a:ea typeface="Meiryo"/>
                          <a:cs typeface="メイリオ" panose="020B0604030504040204" pitchFamily="50" charset="-128"/>
                        </a:rPr>
                        <a:t> </a:t>
                      </a:r>
                      <a:r>
                        <a:rPr kumimoji="1" lang="en-US" altLang="ja-JP" sz="1050" b="1" dirty="0">
                          <a:solidFill>
                            <a:schemeClr val="bg1"/>
                          </a:solidFill>
                          <a:latin typeface="Meiryo"/>
                          <a:ea typeface="メイリオ"/>
                          <a:cs typeface="メイリオ" panose="020B0604030504040204" pitchFamily="50" charset="-128"/>
                        </a:rPr>
                        <a:t>(</a:t>
                      </a:r>
                      <a:r>
                        <a:rPr kumimoji="1" lang="ja-JP" altLang="en-US" sz="1050" b="1" dirty="0">
                          <a:solidFill>
                            <a:schemeClr val="bg1"/>
                          </a:solidFill>
                          <a:latin typeface="Meiryo"/>
                          <a:ea typeface="Meiryo"/>
                          <a:cs typeface="メイリオ" panose="020B0604030504040204" pitchFamily="50" charset="-128"/>
                        </a:rPr>
                        <a:t>特定キーワード</a:t>
                      </a:r>
                      <a:r>
                        <a:rPr kumimoji="1" lang="en-US" altLang="ja-JP" sz="1050" b="1" dirty="0">
                          <a:solidFill>
                            <a:schemeClr val="bg1"/>
                          </a:solidFill>
                          <a:latin typeface="Meiryo"/>
                          <a:ea typeface="メイリオ"/>
                          <a:cs typeface="メイリオ" panose="020B0604030504040204" pitchFamily="50" charset="-128"/>
                        </a:rPr>
                        <a:t>)</a:t>
                      </a:r>
                      <a:endParaRPr kumimoji="1" lang="ja-JP" altLang="en-US" sz="1050" b="1" dirty="0">
                        <a:solidFill>
                          <a:schemeClr val="bg1"/>
                        </a:solidFill>
                        <a:latin typeface="Meiryo"/>
                        <a:ea typeface="メイリオ"/>
                        <a:cs typeface="メイリオ" panose="020B0604030504040204" pitchFamily="50" charset="-128"/>
                      </a:endParaRPr>
                    </a:p>
                  </a:txBody>
                  <a:tcPr marL="88751" marR="88751" anchor="ctr">
                    <a:solidFill>
                      <a:schemeClr val="accent1"/>
                    </a:solidFill>
                  </a:tcPr>
                </a:tc>
                <a:tc vMerge="1">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1" lang="en-US" altLang="ja-JP" sz="900" b="0" i="0" u="none" strike="noStrike" kern="1200" cap="none" spc="0" normalizeH="0" baseline="0" noProof="0" dirty="0">
                        <a:ln>
                          <a:noFill/>
                        </a:ln>
                        <a:solidFill>
                          <a:schemeClr val="tx1"/>
                        </a:solidFill>
                        <a:effectLst/>
                        <a:uLnTx/>
                        <a:uFillTx/>
                        <a:latin typeface="Meiryo"/>
                        <a:ea typeface="Meiryo"/>
                        <a:cs typeface="メイリオ" panose="020B0604030504040204" pitchFamily="50" charset="-128"/>
                      </a:endParaRPr>
                    </a:p>
                  </a:txBody>
                  <a:tcPr marL="88751" marR="88751" anchor="ctr">
                    <a:solidFill>
                      <a:schemeClr val="bg1">
                        <a:lumMod val="95000"/>
                        <a:alpha val="31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ja-JP" altLang="en-US" sz="900" b="0" dirty="0">
                          <a:solidFill>
                            <a:schemeClr val="tx1">
                              <a:lumMod val="95000"/>
                              <a:lumOff val="5000"/>
                            </a:schemeClr>
                          </a:solidFill>
                          <a:latin typeface="+mn-ea"/>
                          <a:ea typeface="+mn-ea"/>
                          <a:cs typeface="メイリオ" panose="020B0604030504040204" pitchFamily="50" charset="-128"/>
                        </a:rPr>
                        <a:t>△△と聞いて、思い浮かぶブランド</a:t>
                      </a:r>
                      <a:r>
                        <a:rPr kumimoji="1" lang="en-US" altLang="ja-JP" sz="900" b="0" dirty="0">
                          <a:solidFill>
                            <a:schemeClr val="tx1">
                              <a:lumMod val="95000"/>
                              <a:lumOff val="5000"/>
                            </a:schemeClr>
                          </a:solidFill>
                          <a:latin typeface="+mn-ea"/>
                          <a:ea typeface="+mn-ea"/>
                          <a:cs typeface="メイリオ" panose="020B0604030504040204" pitchFamily="50" charset="-128"/>
                        </a:rPr>
                        <a:t>/</a:t>
                      </a:r>
                      <a:r>
                        <a:rPr kumimoji="1" lang="ja-JP" altLang="en-US" sz="900" b="0" dirty="0">
                          <a:solidFill>
                            <a:schemeClr val="tx1">
                              <a:lumMod val="95000"/>
                              <a:lumOff val="5000"/>
                            </a:schemeClr>
                          </a:solidFill>
                          <a:latin typeface="+mn-ea"/>
                          <a:ea typeface="+mn-ea"/>
                          <a:cs typeface="メイリオ" panose="020B0604030504040204" pitchFamily="50" charset="-128"/>
                        </a:rPr>
                        <a:t>サービスは</a:t>
                      </a:r>
                      <a:r>
                        <a:rPr lang="ja-JP" altLang="en-US" sz="900" b="0" dirty="0">
                          <a:solidFill>
                            <a:schemeClr val="tx1">
                              <a:lumMod val="95000"/>
                              <a:lumOff val="5000"/>
                            </a:schemeClr>
                          </a:solidFill>
                          <a:latin typeface="+mn-ea"/>
                          <a:ea typeface="+mn-ea"/>
                          <a:cs typeface="メイリオ" panose="020B0604030504040204" pitchFamily="50" charset="-128"/>
                        </a:rPr>
                        <a:t>？</a:t>
                      </a:r>
                      <a:endParaRPr kumimoji="1" lang="en-US" altLang="ja-JP" sz="900" b="0" dirty="0">
                        <a:solidFill>
                          <a:schemeClr val="tx1">
                            <a:lumMod val="95000"/>
                            <a:lumOff val="5000"/>
                          </a:schemeClr>
                        </a:solidFill>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lvl="0" indent="0" algn="ctr" rtl="0" eaLnBrk="1" fontAlgn="auto" latinLnBrk="1" hangingPunct="1">
                        <a:lnSpc>
                          <a:spcPct val="100000"/>
                        </a:lnSpc>
                        <a:spcBef>
                          <a:spcPts val="0"/>
                        </a:spcBef>
                        <a:spcAft>
                          <a:spcPts val="0"/>
                        </a:spcAft>
                        <a:buClrTx/>
                        <a:buSzTx/>
                        <a:buFontTx/>
                        <a:buNone/>
                      </a:pPr>
                      <a:r>
                        <a:rPr lang="en-US" altLang="ja-JP" sz="900" b="0" i="0" u="none" strike="noStrike" kern="1200" cap="none" spc="0" normalizeH="0" baseline="0" noProof="0" dirty="0" err="1">
                          <a:ln>
                            <a:noFill/>
                          </a:ln>
                          <a:solidFill>
                            <a:schemeClr val="tx1">
                              <a:lumMod val="95000"/>
                              <a:lumOff val="5000"/>
                            </a:schemeClr>
                          </a:solidFill>
                          <a:effectLst/>
                          <a:uLnTx/>
                          <a:uFillTx/>
                          <a:latin typeface="+mn-ea"/>
                          <a:ea typeface="+mn-ea"/>
                          <a:cs typeface="メイリオ" panose="020B0604030504040204" pitchFamily="50" charset="-128"/>
                        </a:rPr>
                        <a:t>商材</a:t>
                      </a:r>
                      <a:b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br>
                      <a: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10</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以内</a:t>
                      </a:r>
                      <a:endPar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lvl="0" indent="0" algn="ctr">
                        <a:lnSpc>
                          <a:spcPct val="100000"/>
                        </a:lnSpc>
                        <a:spcBef>
                          <a:spcPts val="0"/>
                        </a:spcBef>
                        <a:spcAft>
                          <a:spcPts val="0"/>
                        </a:spcAft>
                        <a:buNone/>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★広告主商材★/</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競合</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A～I/</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あてはまるものはない</a:t>
                      </a:r>
                      <a:endParaRPr kumimoji="1" lang="ja-JP" altLang="en-US" dirty="0">
                        <a:solidFill>
                          <a:schemeClr val="tx1">
                            <a:lumMod val="95000"/>
                            <a:lumOff val="5000"/>
                          </a:schemeClr>
                        </a:solidFill>
                        <a:latin typeface="+mn-ea"/>
                        <a:ea typeface="+mn-ea"/>
                      </a:endParaRPr>
                    </a:p>
                  </a:txBody>
                  <a:tcPr marL="88751" marR="88751" anchor="ctr">
                    <a:solidFill>
                      <a:schemeClr val="accent1">
                        <a:alpha val="10000"/>
                      </a:schemeClr>
                    </a:solidFill>
                  </a:tcPr>
                </a:tc>
                <a:extLst>
                  <a:ext uri="{0D108BD9-81ED-4DB2-BD59-A6C34878D82A}">
                    <a16:rowId xmlns:a16="http://schemas.microsoft.com/office/drawing/2014/main" val="646509418"/>
                  </a:ext>
                </a:extLst>
              </a:tr>
              <a:tr h="544750">
                <a:tc vMerge="1">
                  <a:txBody>
                    <a:bodyPr/>
                    <a:lstStyle/>
                    <a:p>
                      <a:endParaRPr kumimoji="1" lang="ja-JP" altLang="en-US"/>
                    </a:p>
                  </a:txBody>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kumimoji="1" lang="ja-JP" altLang="en-US" sz="1050" b="1" dirty="0">
                          <a:solidFill>
                            <a:schemeClr val="bg1"/>
                          </a:solidFill>
                          <a:latin typeface="Meiryo"/>
                          <a:ea typeface="Meiryo"/>
                          <a:cs typeface="メイリオ" panose="020B0604030504040204" pitchFamily="50" charset="-128"/>
                        </a:rPr>
                        <a:t>ブランド認知</a:t>
                      </a:r>
                      <a:r>
                        <a:rPr lang="ja-JP" altLang="en-US" sz="1050" b="1" dirty="0">
                          <a:solidFill>
                            <a:schemeClr val="bg1"/>
                          </a:solidFill>
                          <a:latin typeface="Meiryo"/>
                          <a:ea typeface="Meiryo"/>
                          <a:cs typeface="メイリオ" panose="020B0604030504040204" pitchFamily="50" charset="-128"/>
                        </a:rPr>
                        <a:t>・</a:t>
                      </a:r>
                      <a:endParaRPr kumimoji="1" lang="en-US" altLang="ja-JP" sz="1050" b="1" dirty="0">
                        <a:solidFill>
                          <a:schemeClr val="bg1"/>
                        </a:solidFill>
                        <a:latin typeface="Meiryo"/>
                        <a:ea typeface="Meiryo"/>
                        <a:cs typeface="メイリオ" panose="020B0604030504040204" pitchFamily="50" charset="-128"/>
                      </a:endParaRPr>
                    </a:p>
                    <a:p>
                      <a:pPr marL="0" marR="0" indent="0" algn="ctr" defTabSz="914400" rtl="0" eaLnBrk="1" fontAlgn="auto" latinLnBrk="1" hangingPunct="1">
                        <a:lnSpc>
                          <a:spcPct val="100000"/>
                        </a:lnSpc>
                        <a:spcBef>
                          <a:spcPts val="0"/>
                        </a:spcBef>
                        <a:spcAft>
                          <a:spcPts val="0"/>
                        </a:spcAft>
                        <a:buClrTx/>
                        <a:buSzTx/>
                        <a:buFontTx/>
                        <a:buNone/>
                        <a:tabLst/>
                        <a:defRPr/>
                      </a:pPr>
                      <a:r>
                        <a:rPr kumimoji="1" lang="ja-JP" altLang="en-US" sz="1050" b="1" dirty="0">
                          <a:solidFill>
                            <a:schemeClr val="bg1"/>
                          </a:solidFill>
                          <a:latin typeface="Meiryo"/>
                          <a:ea typeface="Meiryo"/>
                          <a:cs typeface="メイリオ" panose="020B0604030504040204" pitchFamily="50" charset="-128"/>
                        </a:rPr>
                        <a:t>利用経験</a:t>
                      </a:r>
                    </a:p>
                  </a:txBody>
                  <a:tcPr marL="88751" marR="88751" anchor="ctr">
                    <a:solidFill>
                      <a:schemeClr val="accent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ja-JP" altLang="en-US" sz="900" b="0" dirty="0">
                          <a:solidFill>
                            <a:schemeClr val="tx1">
                              <a:lumMod val="95000"/>
                              <a:lumOff val="5000"/>
                            </a:schemeClr>
                          </a:solidFill>
                          <a:latin typeface="+mn-ea"/>
                          <a:ea typeface="+mn-ea"/>
                          <a:cs typeface="メイリオ" panose="020B0604030504040204" pitchFamily="50" charset="-128"/>
                        </a:rPr>
                        <a:t>SA</a:t>
                      </a:r>
                    </a:p>
                  </a:txBody>
                  <a:tcPr marL="88751" marR="88751" anchor="ctr">
                    <a:solidFill>
                      <a:schemeClr val="accent1">
                        <a:alpha val="10000"/>
                      </a:schemeClr>
                    </a:solidFill>
                  </a:tcPr>
                </a:tc>
                <a:tc>
                  <a:txBody>
                    <a:bodyPr/>
                    <a:lstStyle/>
                    <a:p>
                      <a:pPr marL="0" marR="0" lvl="0" indent="0" algn="ctr">
                        <a:lnSpc>
                          <a:spcPct val="100000"/>
                        </a:lnSpc>
                        <a:spcBef>
                          <a:spcPts val="0"/>
                        </a:spcBef>
                        <a:spcAft>
                          <a:spcPts val="0"/>
                        </a:spcAft>
                        <a:buNone/>
                      </a:pPr>
                      <a:r>
                        <a:rPr lang="ja-JP" sz="900" b="0" i="0" u="none" strike="noStrike" noProof="0" dirty="0">
                          <a:solidFill>
                            <a:schemeClr val="tx1">
                              <a:lumMod val="95000"/>
                              <a:lumOff val="5000"/>
                            </a:schemeClr>
                          </a:solidFill>
                          <a:latin typeface="+mn-ea"/>
                          <a:ea typeface="+mn-ea"/>
                        </a:rPr>
                        <a:t>★広告主商材★をどのくらい知っていますか？</a:t>
                      </a:r>
                      <a:br>
                        <a:rPr lang="ja-JP" altLang="en-US" sz="900" b="0" i="0" u="none" strike="noStrike" noProof="0" dirty="0">
                          <a:solidFill>
                            <a:schemeClr val="tx1">
                              <a:lumMod val="95000"/>
                              <a:lumOff val="5000"/>
                            </a:schemeClr>
                          </a:solidFill>
                          <a:latin typeface="+mn-ea"/>
                          <a:ea typeface="+mn-ea"/>
                        </a:rPr>
                      </a:br>
                      <a:r>
                        <a:rPr lang="ja-JP" sz="900" b="0" i="0" u="none" strike="noStrike" noProof="0" dirty="0">
                          <a:solidFill>
                            <a:schemeClr val="tx1">
                              <a:lumMod val="95000"/>
                              <a:lumOff val="5000"/>
                            </a:schemeClr>
                          </a:solidFill>
                          <a:latin typeface="+mn-ea"/>
                          <a:ea typeface="+mn-ea"/>
                        </a:rPr>
                        <a:t>知っている方は、使ったことがありますか？</a:t>
                      </a:r>
                    </a:p>
                    <a:p>
                      <a:pPr marL="0" marR="0" lvl="0" indent="0" algn="ctr">
                        <a:lnSpc>
                          <a:spcPct val="100000"/>
                        </a:lnSpc>
                        <a:spcBef>
                          <a:spcPts val="0"/>
                        </a:spcBef>
                        <a:spcAft>
                          <a:spcPts val="0"/>
                        </a:spcAft>
                        <a:buNone/>
                      </a:pPr>
                      <a:r>
                        <a:rPr lang="ja-JP" altLang="en-US" sz="900" b="0" i="0" u="none" strike="noStrike" noProof="0" dirty="0">
                          <a:solidFill>
                            <a:schemeClr val="tx1">
                              <a:lumMod val="95000"/>
                              <a:lumOff val="5000"/>
                            </a:schemeClr>
                          </a:solidFill>
                          <a:latin typeface="+mn-ea"/>
                          <a:ea typeface="+mn-ea"/>
                        </a:rPr>
                        <a:t>（「使った」には商材に応じた文言を選択）</a:t>
                      </a:r>
                      <a:endParaRPr lang="ja-JP" sz="900" b="0" i="0" u="none" strike="noStrike" noProof="0"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kumimoji="1" lang="en-US" altLang="ja-JP" sz="900" b="0" dirty="0">
                          <a:solidFill>
                            <a:schemeClr val="tx1">
                              <a:lumMod val="95000"/>
                              <a:lumOff val="5000"/>
                            </a:schemeClr>
                          </a:solidFill>
                          <a:latin typeface="+mn-ea"/>
                          <a:ea typeface="+mn-ea"/>
                          <a:cs typeface="メイリオ" panose="020B0604030504040204" pitchFamily="50" charset="-128"/>
                        </a:rPr>
                        <a:t>5</a:t>
                      </a:r>
                      <a:endParaRPr kumimoji="1" lang="ja-JP" altLang="en-US" sz="900" b="0" dirty="0">
                        <a:solidFill>
                          <a:schemeClr val="tx1">
                            <a:lumMod val="95000"/>
                            <a:lumOff val="5000"/>
                          </a:schemeClr>
                        </a:solidFill>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indent="0" algn="ctr" rtl="0" eaLnBrk="1" fontAlgn="auto" latinLnBrk="1" hangingPunct="1">
                        <a:lnSpc>
                          <a:spcPct val="100000"/>
                        </a:lnSpc>
                        <a:spcBef>
                          <a:spcPts val="0"/>
                        </a:spcBef>
                        <a:spcAft>
                          <a:spcPts val="0"/>
                        </a:spcAft>
                        <a:buClrTx/>
                        <a:buSzTx/>
                        <a:buFontTx/>
                        <a:buNone/>
                      </a:pPr>
                      <a:r>
                        <a:rPr kumimoji="1" lang="ja-JP" altLang="en-US" sz="900" b="0" dirty="0">
                          <a:solidFill>
                            <a:schemeClr val="tx1">
                              <a:lumMod val="95000"/>
                              <a:lumOff val="5000"/>
                            </a:schemeClr>
                          </a:solidFill>
                          <a:latin typeface="+mn-ea"/>
                          <a:ea typeface="+mn-ea"/>
                          <a:cs typeface="メイリオ" panose="020B0604030504040204" pitchFamily="50" charset="-128"/>
                        </a:rPr>
                        <a:t>使っ</a:t>
                      </a:r>
                      <a:r>
                        <a:rPr lang="ja-JP" altLang="en-US" sz="900" b="0" dirty="0">
                          <a:solidFill>
                            <a:schemeClr val="tx1">
                              <a:lumMod val="95000"/>
                              <a:lumOff val="5000"/>
                            </a:schemeClr>
                          </a:solidFill>
                          <a:latin typeface="+mn-ea"/>
                          <a:ea typeface="+mn-ea"/>
                          <a:cs typeface="メイリオ" panose="020B0604030504040204" pitchFamily="50" charset="-128"/>
                        </a:rPr>
                        <a:t>ている</a:t>
                      </a:r>
                      <a:r>
                        <a:rPr kumimoji="1" lang="en-US" altLang="ja-JP" sz="900" b="0" dirty="0">
                          <a:solidFill>
                            <a:schemeClr val="tx1">
                              <a:lumMod val="95000"/>
                              <a:lumOff val="5000"/>
                            </a:schemeClr>
                          </a:solidFill>
                          <a:latin typeface="+mn-ea"/>
                          <a:ea typeface="+mn-ea"/>
                          <a:cs typeface="メイリオ" panose="020B0604030504040204" pitchFamily="50" charset="-128"/>
                        </a:rPr>
                        <a:t>/</a:t>
                      </a:r>
                      <a:r>
                        <a:rPr kumimoji="1" lang="ja-JP" altLang="en-US" sz="900" b="0" dirty="0">
                          <a:solidFill>
                            <a:schemeClr val="tx1">
                              <a:lumMod val="95000"/>
                              <a:lumOff val="5000"/>
                            </a:schemeClr>
                          </a:solidFill>
                          <a:latin typeface="+mn-ea"/>
                          <a:ea typeface="+mn-ea"/>
                          <a:cs typeface="メイリオ" panose="020B0604030504040204" pitchFamily="50" charset="-128"/>
                        </a:rPr>
                        <a:t>使ったことはないが、よく知っている</a:t>
                      </a:r>
                      <a:r>
                        <a:rPr kumimoji="1" lang="en-US" altLang="ja-JP" sz="900" b="0" dirty="0">
                          <a:solidFill>
                            <a:schemeClr val="tx1">
                              <a:lumMod val="95000"/>
                              <a:lumOff val="5000"/>
                            </a:schemeClr>
                          </a:solidFill>
                          <a:latin typeface="+mn-ea"/>
                          <a:ea typeface="+mn-ea"/>
                          <a:cs typeface="メイリオ" panose="020B0604030504040204" pitchFamily="50" charset="-128"/>
                        </a:rPr>
                        <a:t>/</a:t>
                      </a:r>
                      <a:r>
                        <a:rPr kumimoji="1" lang="ja-JP" altLang="en-US" sz="900" b="0" dirty="0">
                          <a:solidFill>
                            <a:schemeClr val="tx1">
                              <a:lumMod val="95000"/>
                              <a:lumOff val="5000"/>
                            </a:schemeClr>
                          </a:solidFill>
                          <a:latin typeface="+mn-ea"/>
                          <a:ea typeface="+mn-ea"/>
                          <a:cs typeface="メイリオ" panose="020B0604030504040204" pitchFamily="50" charset="-128"/>
                        </a:rPr>
                        <a:t>使ったことはないが、ある程度知っている</a:t>
                      </a:r>
                      <a:r>
                        <a:rPr kumimoji="1" lang="en-US" altLang="ja-JP" sz="900" b="0" dirty="0">
                          <a:solidFill>
                            <a:schemeClr val="tx1">
                              <a:lumMod val="95000"/>
                              <a:lumOff val="5000"/>
                            </a:schemeClr>
                          </a:solidFill>
                          <a:latin typeface="+mn-ea"/>
                          <a:ea typeface="+mn-ea"/>
                          <a:cs typeface="メイリオ" panose="020B0604030504040204" pitchFamily="50" charset="-128"/>
                        </a:rPr>
                        <a:t>/</a:t>
                      </a:r>
                      <a:r>
                        <a:rPr kumimoji="1" lang="ja-JP" altLang="en-US" sz="900" b="0" dirty="0">
                          <a:solidFill>
                            <a:schemeClr val="tx1">
                              <a:lumMod val="95000"/>
                              <a:lumOff val="5000"/>
                            </a:schemeClr>
                          </a:solidFill>
                          <a:latin typeface="+mn-ea"/>
                          <a:ea typeface="+mn-ea"/>
                          <a:cs typeface="メイリオ" panose="020B0604030504040204" pitchFamily="50" charset="-128"/>
                        </a:rPr>
                        <a:t>名前を聞いたことがある程度</a:t>
                      </a:r>
                      <a:r>
                        <a:rPr kumimoji="1" lang="en-US" altLang="ja-JP" sz="900" b="0" dirty="0">
                          <a:solidFill>
                            <a:schemeClr val="tx1">
                              <a:lumMod val="95000"/>
                              <a:lumOff val="5000"/>
                            </a:schemeClr>
                          </a:solidFill>
                          <a:latin typeface="+mn-ea"/>
                          <a:ea typeface="+mn-ea"/>
                          <a:cs typeface="メイリオ" panose="020B0604030504040204" pitchFamily="50" charset="-128"/>
                        </a:rPr>
                        <a:t>/</a:t>
                      </a:r>
                      <a:r>
                        <a:rPr kumimoji="1" lang="ja-JP" altLang="en-US" sz="900" b="0" dirty="0">
                          <a:solidFill>
                            <a:schemeClr val="tx1">
                              <a:lumMod val="95000"/>
                              <a:lumOff val="5000"/>
                            </a:schemeClr>
                          </a:solidFill>
                          <a:latin typeface="+mn-ea"/>
                          <a:ea typeface="+mn-ea"/>
                          <a:cs typeface="メイリオ" panose="020B0604030504040204" pitchFamily="50" charset="-128"/>
                        </a:rPr>
                        <a:t>まったく知らない</a:t>
                      </a:r>
                      <a:endParaRPr kumimoji="1" lang="en-US" altLang="ja-JP" sz="900" b="0" dirty="0">
                        <a:solidFill>
                          <a:schemeClr val="tx1">
                            <a:lumMod val="95000"/>
                            <a:lumOff val="5000"/>
                          </a:schemeClr>
                        </a:solidFill>
                        <a:latin typeface="+mn-ea"/>
                        <a:ea typeface="+mn-ea"/>
                        <a:cs typeface="メイリオ" panose="020B0604030504040204" pitchFamily="50" charset="-128"/>
                      </a:endParaRPr>
                    </a:p>
                  </a:txBody>
                  <a:tcPr marL="88751" marR="88751" anchor="ctr">
                    <a:solidFill>
                      <a:schemeClr val="accent1">
                        <a:alpha val="10000"/>
                      </a:schemeClr>
                    </a:solidFill>
                  </a:tcPr>
                </a:tc>
                <a:extLst>
                  <a:ext uri="{0D108BD9-81ED-4DB2-BD59-A6C34878D82A}">
                    <a16:rowId xmlns:a16="http://schemas.microsoft.com/office/drawing/2014/main" val="1827038653"/>
                  </a:ext>
                </a:extLst>
              </a:tr>
              <a:tr h="544750">
                <a:tc vMerge="1">
                  <a:txBody>
                    <a:bodyPr/>
                    <a:lstStyle/>
                    <a:p>
                      <a:pPr algn="ctr"/>
                      <a:endParaRPr kumimoji="1" lang="en-US" altLang="ja-JP" sz="8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rgbClr val="B2F3D9"/>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kumimoji="1" lang="ja-JP" altLang="en-US" sz="1050" b="1" dirty="0">
                          <a:solidFill>
                            <a:schemeClr val="bg1"/>
                          </a:solidFill>
                          <a:latin typeface="Meiryo"/>
                          <a:ea typeface="Meiryo"/>
                          <a:cs typeface="メイリオ" panose="020B0604030504040204" pitchFamily="50" charset="-128"/>
                        </a:rPr>
                        <a:t>ブランド好意度</a:t>
                      </a:r>
                    </a:p>
                  </a:txBody>
                  <a:tcPr marL="88751" marR="88751" anchor="ctr">
                    <a:solidFill>
                      <a:schemeClr val="accent1"/>
                    </a:solidFill>
                  </a:tcPr>
                </a:tc>
                <a:tc rowSpan="2">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いずれか</a:t>
                      </a:r>
                      <a:endPar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p>
                      <a:pPr marL="0" marR="0" lvl="0" indent="0" algn="ctr">
                        <a:lnSpc>
                          <a:spcPct val="100000"/>
                        </a:lnSpc>
                        <a:spcBef>
                          <a:spcPts val="0"/>
                        </a:spcBef>
                        <a:spcAft>
                          <a:spcPts val="0"/>
                        </a:spcAft>
                        <a:buClrTx/>
                        <a:buSzTx/>
                        <a:buFontTx/>
                        <a:buNone/>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選択</a:t>
                      </a:r>
                    </a:p>
                    <a:p>
                      <a:pPr marL="0" marR="0" lvl="0" indent="0" algn="ctr">
                        <a:lnSpc>
                          <a:spcPct val="100000"/>
                        </a:lnSpc>
                        <a:spcBef>
                          <a:spcPts val="0"/>
                        </a:spcBef>
                        <a:spcAft>
                          <a:spcPts val="0"/>
                        </a:spcAft>
                        <a:buClrTx/>
                        <a:buSzTx/>
                        <a:buFontTx/>
                        <a:buNone/>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SA</a:t>
                      </a:r>
                      <a:endParaRPr lang="ja-JP" altLang="en-US" sz="900" b="0"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marL="0" marR="0" lvl="0" indent="0" algn="ctr" defTabSz="914400">
                        <a:lnSpc>
                          <a:spcPct val="100000"/>
                        </a:lnSpc>
                        <a:spcBef>
                          <a:spcPts val="0"/>
                        </a:spcBef>
                        <a:spcAft>
                          <a:spcPts val="0"/>
                        </a:spcAft>
                        <a:buNone/>
                        <a:tabLst/>
                        <a:defRPr/>
                      </a:pP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★広告主商材★</a:t>
                      </a: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を</a:t>
                      </a:r>
                      <a:b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rPr>
                      </a:b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どのくらい好きですか</a:t>
                      </a: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a:t>
                      </a:r>
                      <a:endParaRPr kumimoji="1" lang="ja-JP"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5</a:t>
                      </a:r>
                      <a:endPar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lvl="0" indent="0" algn="ctr" rtl="0" eaLnBrk="1" fontAlgn="auto" latinLnBrk="1" hangingPunct="1">
                        <a:lnSpc>
                          <a:spcPct val="100000"/>
                        </a:lnSpc>
                        <a:spcBef>
                          <a:spcPts val="0"/>
                        </a:spcBef>
                        <a:spcAft>
                          <a:spcPts val="0"/>
                        </a:spcAft>
                        <a:buClrTx/>
                        <a:buSzTx/>
                        <a:buFontTx/>
                        <a:buNone/>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とても好き</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やや好き</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b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b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どちらともいえない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p>
                    <a:p>
                      <a:pPr marL="0" marR="0" lvl="0" indent="0" algn="ctr" defTabSz="914400" rtl="0" eaLnBrk="1" fontAlgn="auto" latinLnBrk="1"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あまり好きでない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まったく好きでない</a:t>
                      </a:r>
                    </a:p>
                  </a:txBody>
                  <a:tcPr marL="88751" marR="88751" anchor="ctr">
                    <a:solidFill>
                      <a:schemeClr val="accent1">
                        <a:alpha val="10000"/>
                      </a:schemeClr>
                    </a:solidFill>
                  </a:tcPr>
                </a:tc>
                <a:extLst>
                  <a:ext uri="{0D108BD9-81ED-4DB2-BD59-A6C34878D82A}">
                    <a16:rowId xmlns:a16="http://schemas.microsoft.com/office/drawing/2014/main" val="316769316"/>
                  </a:ext>
                </a:extLst>
              </a:tr>
              <a:tr h="544750">
                <a:tc vMerge="1">
                  <a:txBody>
                    <a:bodyPr/>
                    <a:lstStyle/>
                    <a:p>
                      <a:pPr algn="ctr"/>
                      <a:endParaRPr kumimoji="1" lang="en-US" altLang="ja-JP" sz="8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rgbClr val="B2F3D9"/>
                    </a:solidFill>
                  </a:tcPr>
                </a:tc>
                <a:tc>
                  <a:txBody>
                    <a:bodyPr/>
                    <a:lstStyle/>
                    <a:p>
                      <a:pPr algn="ctr"/>
                      <a:r>
                        <a:rPr kumimoji="1" lang="ja-JP" altLang="en-US" sz="1050" b="1" dirty="0">
                          <a:solidFill>
                            <a:schemeClr val="bg1"/>
                          </a:solidFill>
                          <a:latin typeface="Meiryo"/>
                          <a:ea typeface="Meiryo"/>
                          <a:cs typeface="メイリオ" panose="020B0604030504040204" pitchFamily="50" charset="-128"/>
                        </a:rPr>
                        <a:t>ブランド興味度</a:t>
                      </a:r>
                      <a:endParaRPr kumimoji="1" lang="en-US" altLang="ja-JP" sz="1050" b="1" dirty="0">
                        <a:solidFill>
                          <a:schemeClr val="bg1"/>
                        </a:solidFill>
                        <a:latin typeface="Meiryo"/>
                        <a:ea typeface="Meiryo"/>
                        <a:cs typeface="メイリオ" panose="020B0604030504040204" pitchFamily="50" charset="-128"/>
                      </a:endParaRPr>
                    </a:p>
                  </a:txBody>
                  <a:tcPr marL="88751" marR="88751" anchor="ctr">
                    <a:solidFill>
                      <a:schemeClr val="accent1"/>
                    </a:solidFill>
                  </a:tcPr>
                </a:tc>
                <a:tc vMerge="1">
                  <a:txBody>
                    <a:bodyPr/>
                    <a:lstStyle/>
                    <a:p>
                      <a:endParaRPr dirty="0"/>
                    </a:p>
                  </a:txBody>
                  <a:tcPr marL="88751" marR="88751" anchor="ctr">
                    <a:solidFill>
                      <a:schemeClr val="bg1">
                        <a:lumMod val="95000"/>
                        <a:alpha val="31000"/>
                      </a:schemeClr>
                    </a:solidFill>
                  </a:tcPr>
                </a:tc>
                <a:tc>
                  <a:txBody>
                    <a:bodyPr/>
                    <a:lstStyle/>
                    <a:p>
                      <a:pPr marL="0" marR="0" lvl="0" indent="0" algn="ctr" defTabSz="914400">
                        <a:lnSpc>
                          <a:spcPct val="100000"/>
                        </a:lnSpc>
                        <a:spcBef>
                          <a:spcPts val="0"/>
                        </a:spcBef>
                        <a:spcAft>
                          <a:spcPts val="0"/>
                        </a:spcAft>
                        <a:buNone/>
                        <a:tabLst/>
                        <a:defRPr/>
                      </a:pP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★広告主商材★</a:t>
                      </a: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に</a:t>
                      </a:r>
                      <a:endPar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endParaRPr>
                    </a:p>
                    <a:p>
                      <a:pPr marL="0" marR="0" lvl="0" indent="0" algn="ctr" defTabSz="914400">
                        <a:lnSpc>
                          <a:spcPct val="100000"/>
                        </a:lnSpc>
                        <a:spcBef>
                          <a:spcPts val="0"/>
                        </a:spcBef>
                        <a:spcAft>
                          <a:spcPts val="0"/>
                        </a:spcAft>
                        <a:buNone/>
                        <a:tabLst/>
                        <a:defRPr/>
                      </a:pP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どのくらい興味がありますか</a:t>
                      </a: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a:t>
                      </a:r>
                      <a:endParaRPr kumimoji="1" lang="ja-JP" altLang="en-US"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5</a:t>
                      </a:r>
                      <a:endPar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lvl="0" indent="0" algn="ctr" rtl="0" eaLnBrk="1" fontAlgn="auto" latinLnBrk="1" hangingPunct="1">
                        <a:lnSpc>
                          <a:spcPct val="100000"/>
                        </a:lnSpc>
                        <a:spcBef>
                          <a:spcPts val="0"/>
                        </a:spcBef>
                        <a:spcAft>
                          <a:spcPts val="0"/>
                        </a:spcAft>
                        <a:buClrTx/>
                        <a:buSzTx/>
                        <a:buFontTx/>
                        <a:buNone/>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とても興味がある</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やや興味がある</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b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b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どちらともいえない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b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b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あまり興味がない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まったく興味がない</a:t>
                      </a:r>
                    </a:p>
                  </a:txBody>
                  <a:tcPr marL="88751" marR="88751" anchor="ctr">
                    <a:solidFill>
                      <a:schemeClr val="accent1">
                        <a:alpha val="10000"/>
                      </a:schemeClr>
                    </a:solidFill>
                  </a:tcPr>
                </a:tc>
                <a:extLst>
                  <a:ext uri="{0D108BD9-81ED-4DB2-BD59-A6C34878D82A}">
                    <a16:rowId xmlns:a16="http://schemas.microsoft.com/office/drawing/2014/main" val="3373913666"/>
                  </a:ext>
                </a:extLst>
              </a:tr>
              <a:tr h="544750">
                <a:tc vMerge="1">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メディア利用状況</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rgbClr val="07B53B"/>
                    </a:solidFill>
                  </a:tcPr>
                </a:tc>
                <a:tc>
                  <a:txBody>
                    <a:bodyPr/>
                    <a:lstStyle/>
                    <a:p>
                      <a:pPr algn="ctr"/>
                      <a:r>
                        <a:rPr kumimoji="1" lang="ja-JP" altLang="en-US" sz="1050" b="1" dirty="0">
                          <a:solidFill>
                            <a:schemeClr val="bg1"/>
                          </a:solidFill>
                          <a:latin typeface="Meiryo"/>
                          <a:ea typeface="Meiryo"/>
                          <a:cs typeface="メイリオ" panose="020B0604030504040204" pitchFamily="50" charset="-128"/>
                        </a:rPr>
                        <a:t>ブランド利用意向</a:t>
                      </a:r>
                    </a:p>
                  </a:txBody>
                  <a:tcPr marL="88751" marR="88751" anchor="ctr">
                    <a:solidFill>
                      <a:schemeClr val="accent1"/>
                    </a:solidFill>
                  </a:tcPr>
                </a:tc>
                <a:tc rowSpan="2">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いずれか</a:t>
                      </a:r>
                      <a:endPar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p>
                      <a:pPr marL="0" marR="0" lvl="0" indent="0" algn="ctr">
                        <a:lnSpc>
                          <a:spcPct val="100000"/>
                        </a:lnSpc>
                        <a:spcBef>
                          <a:spcPts val="0"/>
                        </a:spcBef>
                        <a:spcAft>
                          <a:spcPts val="0"/>
                        </a:spcAft>
                        <a:buClrTx/>
                        <a:buSzTx/>
                        <a:buFontTx/>
                        <a:buNone/>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選択</a:t>
                      </a:r>
                    </a:p>
                    <a:p>
                      <a:pPr marL="0" marR="0" lvl="0" indent="0" algn="ctr">
                        <a:lnSpc>
                          <a:spcPct val="100000"/>
                        </a:lnSpc>
                        <a:spcBef>
                          <a:spcPts val="0"/>
                        </a:spcBef>
                        <a:spcAft>
                          <a:spcPts val="0"/>
                        </a:spcAft>
                        <a:buClrTx/>
                        <a:buSzTx/>
                        <a:buFontTx/>
                        <a:buNone/>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SA</a:t>
                      </a:r>
                      <a:endParaRPr lang="ja-JP" altLang="en-US" sz="900" b="0"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marL="0" marR="0" lvl="0" indent="0" algn="ctr" defTabSz="914400">
                        <a:lnSpc>
                          <a:spcPct val="100000"/>
                        </a:lnSpc>
                        <a:spcBef>
                          <a:spcPts val="0"/>
                        </a:spcBef>
                        <a:spcAft>
                          <a:spcPts val="0"/>
                        </a:spcAft>
                        <a:buNone/>
                        <a:tabLst/>
                        <a:defRPr/>
                      </a:pPr>
                      <a:r>
                        <a:rPr kumimoji="1" lang="ja-JP" altLang="en-US" sz="900" b="0" i="0" u="none" strike="noStrike" noProof="0" dirty="0">
                          <a:solidFill>
                            <a:schemeClr val="tx1">
                              <a:lumMod val="95000"/>
                              <a:lumOff val="5000"/>
                            </a:schemeClr>
                          </a:solidFill>
                          <a:latin typeface="+mn-ea"/>
                          <a:ea typeface="+mn-ea"/>
                        </a:rPr>
                        <a:t>今後、</a:t>
                      </a:r>
                      <a:r>
                        <a:rPr lang="en-US" altLang="ja-JP" sz="900" b="0" i="0" u="none" strike="noStrike" noProof="0" dirty="0">
                          <a:solidFill>
                            <a:schemeClr val="tx1">
                              <a:lumMod val="95000"/>
                              <a:lumOff val="5000"/>
                            </a:schemeClr>
                          </a:solidFill>
                          <a:latin typeface="+mn-ea"/>
                          <a:ea typeface="+mn-ea"/>
                        </a:rPr>
                        <a:t>★</a:t>
                      </a:r>
                      <a:r>
                        <a:rPr lang="ja-JP" altLang="en-US" sz="900" b="0" i="0" u="none" strike="noStrike" noProof="0" dirty="0">
                          <a:solidFill>
                            <a:schemeClr val="tx1">
                              <a:lumMod val="95000"/>
                              <a:lumOff val="5000"/>
                            </a:schemeClr>
                          </a:solidFill>
                          <a:latin typeface="+mn-ea"/>
                          <a:ea typeface="+mn-ea"/>
                        </a:rPr>
                        <a:t>広告主商材</a:t>
                      </a:r>
                      <a:r>
                        <a:rPr lang="en-US" altLang="ja-JP" sz="900" b="0" i="0" u="none" strike="noStrike" noProof="0" dirty="0">
                          <a:solidFill>
                            <a:schemeClr val="tx1">
                              <a:lumMod val="95000"/>
                              <a:lumOff val="5000"/>
                            </a:schemeClr>
                          </a:solidFill>
                          <a:latin typeface="+mn-ea"/>
                          <a:ea typeface="+mn-ea"/>
                        </a:rPr>
                        <a:t>★</a:t>
                      </a:r>
                      <a:r>
                        <a:rPr lang="ja-JP" altLang="en-US" sz="900" b="0" i="0" u="none" strike="noStrike" noProof="0" dirty="0">
                          <a:solidFill>
                            <a:schemeClr val="tx1">
                              <a:lumMod val="95000"/>
                              <a:lumOff val="5000"/>
                            </a:schemeClr>
                          </a:solidFill>
                          <a:latin typeface="+mn-ea"/>
                          <a:ea typeface="+mn-ea"/>
                        </a:rPr>
                        <a:t>を</a:t>
                      </a:r>
                      <a:endParaRPr lang="en-US" altLang="ja-JP" sz="900" b="0" i="0" u="none" strike="noStrike" noProof="0" dirty="0">
                        <a:solidFill>
                          <a:schemeClr val="tx1">
                            <a:lumMod val="95000"/>
                            <a:lumOff val="5000"/>
                          </a:schemeClr>
                        </a:solidFill>
                        <a:latin typeface="+mn-ea"/>
                        <a:ea typeface="+mn-ea"/>
                      </a:endParaRPr>
                    </a:p>
                    <a:p>
                      <a:pPr marL="0" marR="0" lvl="0" indent="0" algn="ctr" defTabSz="914400">
                        <a:lnSpc>
                          <a:spcPct val="100000"/>
                        </a:lnSpc>
                        <a:spcBef>
                          <a:spcPts val="0"/>
                        </a:spcBef>
                        <a:spcAft>
                          <a:spcPts val="0"/>
                        </a:spcAft>
                        <a:buNone/>
                        <a:tabLst/>
                        <a:defRPr/>
                      </a:pPr>
                      <a:r>
                        <a:rPr lang="ja-JP" altLang="en-US" sz="900" b="0" i="0" u="none" strike="noStrike" noProof="0" dirty="0">
                          <a:solidFill>
                            <a:schemeClr val="tx1">
                              <a:lumMod val="95000"/>
                              <a:lumOff val="5000"/>
                            </a:schemeClr>
                          </a:solidFill>
                          <a:latin typeface="+mn-ea"/>
                          <a:ea typeface="+mn-ea"/>
                        </a:rPr>
                        <a:t>どのくらい使いたいと思いますか？</a:t>
                      </a:r>
                      <a:endParaRPr kumimoji="1" lang="ja-JP"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5</a:t>
                      </a:r>
                      <a:endPar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lvl="0" indent="0" algn="ctr" rtl="0" eaLnBrk="1" fontAlgn="auto" latinLnBrk="1" hangingPunct="1">
                        <a:lnSpc>
                          <a:spcPct val="100000"/>
                        </a:lnSpc>
                        <a:spcBef>
                          <a:spcPts val="0"/>
                        </a:spcBef>
                        <a:spcAft>
                          <a:spcPts val="0"/>
                        </a:spcAft>
                        <a:buClrTx/>
                        <a:buSzTx/>
                        <a:buFontTx/>
                        <a:buNone/>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とても使い</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たい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やや</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使いたい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b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b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どちらともいえない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b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b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あまり</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使いたくない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まったく</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使いたくない</a:t>
                      </a:r>
                      <a:endPar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extLst>
                  <a:ext uri="{0D108BD9-81ED-4DB2-BD59-A6C34878D82A}">
                    <a16:rowId xmlns:a16="http://schemas.microsoft.com/office/drawing/2014/main" val="742819188"/>
                  </a:ext>
                </a:extLst>
              </a:tr>
              <a:tr h="544750">
                <a:tc vMerge="1">
                  <a:txBody>
                    <a:bodyPr/>
                    <a:lstStyle/>
                    <a:p>
                      <a:pPr algn="ctr"/>
                      <a:endParaRPr kumimoji="1" lang="en-US" altLang="ja-JP" sz="8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rgbClr val="B2F3D9"/>
                    </a:solidFill>
                  </a:tcPr>
                </a:tc>
                <a:tc>
                  <a:txBody>
                    <a:bodyPr/>
                    <a:lstStyle/>
                    <a:p>
                      <a:pPr algn="ctr"/>
                      <a:r>
                        <a:rPr kumimoji="1" lang="ja-JP" altLang="en-US" sz="1050" b="1" dirty="0">
                          <a:solidFill>
                            <a:schemeClr val="bg1"/>
                          </a:solidFill>
                          <a:latin typeface="Meiryo"/>
                          <a:ea typeface="Meiryo"/>
                          <a:cs typeface="メイリオ" panose="020B0604030504040204" pitchFamily="50" charset="-128"/>
                        </a:rPr>
                        <a:t>ブランド推奨意向</a:t>
                      </a:r>
                    </a:p>
                  </a:txBody>
                  <a:tcPr marL="88751" marR="88751" anchor="ctr">
                    <a:solidFill>
                      <a:schemeClr val="accent1"/>
                    </a:solidFill>
                  </a:tcPr>
                </a:tc>
                <a:tc vMerge="1">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1" lang="en-US" altLang="ja-JP" sz="900" b="0" i="0" u="none" strike="noStrike" kern="1200" cap="none" spc="0" normalizeH="0" baseline="0" noProof="0" dirty="0">
                        <a:ln>
                          <a:noFill/>
                        </a:ln>
                        <a:solidFill>
                          <a:schemeClr val="tx1"/>
                        </a:solidFill>
                        <a:effectLst/>
                        <a:uLnTx/>
                        <a:uFillTx/>
                        <a:latin typeface="Meiryo"/>
                        <a:ea typeface="Meiryo"/>
                        <a:cs typeface="メイリオ" panose="020B0604030504040204" pitchFamily="50" charset="-128"/>
                      </a:endParaRPr>
                    </a:p>
                  </a:txBody>
                  <a:tcPr marL="88751" marR="88751" anchor="ctr">
                    <a:solidFill>
                      <a:schemeClr val="bg1">
                        <a:lumMod val="95000"/>
                        <a:alpha val="31000"/>
                      </a:schemeClr>
                    </a:solidFill>
                  </a:tcPr>
                </a:tc>
                <a:tc>
                  <a:txBody>
                    <a:bodyPr/>
                    <a:lstStyle/>
                    <a:p>
                      <a:pPr marL="0" marR="0" lvl="0" indent="0" algn="ctr">
                        <a:lnSpc>
                          <a:spcPct val="100000"/>
                        </a:lnSpc>
                        <a:spcBef>
                          <a:spcPts val="0"/>
                        </a:spcBef>
                        <a:spcAft>
                          <a:spcPts val="0"/>
                        </a:spcAft>
                        <a:buNone/>
                      </a:pP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家族や友だち</a:t>
                      </a: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・知り合いに、★広告主商材★</a:t>
                      </a: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を</a:t>
                      </a:r>
                      <a:endParaRPr lang="ja-JP" altLang="en-US" dirty="0">
                        <a:solidFill>
                          <a:schemeClr val="tx1">
                            <a:lumMod val="95000"/>
                            <a:lumOff val="5000"/>
                          </a:schemeClr>
                        </a:solidFill>
                        <a:latin typeface="+mn-ea"/>
                        <a:ea typeface="+mn-ea"/>
                      </a:endParaRPr>
                    </a:p>
                    <a:p>
                      <a:pPr marL="0" marR="0" lvl="0" indent="0" algn="ctr">
                        <a:lnSpc>
                          <a:spcPct val="100000"/>
                        </a:lnSpc>
                        <a:spcBef>
                          <a:spcPts val="0"/>
                        </a:spcBef>
                        <a:spcAft>
                          <a:spcPts val="0"/>
                        </a:spcAft>
                        <a:buNone/>
                      </a:pP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どの</a:t>
                      </a: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くらい</a:t>
                      </a: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すすめたいと思いますか</a:t>
                      </a: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a:t>
                      </a:r>
                      <a:endParaRPr kumimoji="1" lang="ja-JP"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5</a:t>
                      </a:r>
                      <a:endParaRPr kumimoji="1" lang="ja-JP" altLang="en-US" sz="900" b="0" i="0" u="none" strike="noStrike" kern="1200" cap="none" spc="0" normalizeH="0" baseline="0" noProof="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とてもすすめたい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ややすすめたい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endPar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p>
                      <a:pPr marL="0" marR="0" lvl="0" indent="0" algn="ctr" rtl="0" eaLnBrk="1" fontAlgn="auto" latinLnBrk="1" hangingPunct="1">
                        <a:lnSpc>
                          <a:spcPct val="100000"/>
                        </a:lnSpc>
                        <a:spcBef>
                          <a:spcPts val="0"/>
                        </a:spcBef>
                        <a:spcAft>
                          <a:spcPts val="0"/>
                        </a:spcAft>
                        <a:buClrTx/>
                        <a:buSzTx/>
                        <a:buFontTx/>
                        <a:buNone/>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どちらともいえない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b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b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あまりすすめた</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くない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まったくすすめた</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くない</a:t>
                      </a:r>
                      <a:endPar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extLst>
                  <a:ext uri="{0D108BD9-81ED-4DB2-BD59-A6C34878D82A}">
                    <a16:rowId xmlns:a16="http://schemas.microsoft.com/office/drawing/2014/main" val="916650875"/>
                  </a:ext>
                </a:extLst>
              </a:tr>
              <a:tr h="544750">
                <a:tc>
                  <a:txBody>
                    <a:bodyPr/>
                    <a:lstStyle/>
                    <a:p>
                      <a:pPr algn="ctr"/>
                      <a:r>
                        <a:rPr kumimoji="1" lang="ja-JP" altLang="en-US" sz="1050" b="1" dirty="0">
                          <a:solidFill>
                            <a:schemeClr val="bg1"/>
                          </a:solidFill>
                          <a:latin typeface="メイリオ" panose="020B0604030504040204" pitchFamily="50" charset="-128"/>
                          <a:ea typeface="+mn-ea"/>
                        </a:rPr>
                        <a:t>広告認知度</a:t>
                      </a:r>
                      <a:endParaRPr kumimoji="1" lang="en-US" altLang="ja-JP" sz="1050" b="1" dirty="0">
                        <a:solidFill>
                          <a:schemeClr val="bg1"/>
                        </a:solidFill>
                        <a:latin typeface="メイリオ" panose="020B0604030504040204" pitchFamily="50" charset="-128"/>
                        <a:ea typeface="メイリオ" panose="020B0604030504040204" pitchFamily="50" charset="-128"/>
                      </a:endParaRPr>
                    </a:p>
                  </a:txBody>
                  <a:tcPr marL="92354" marR="92354" anchor="c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latin typeface="メイリオ"/>
                          <a:ea typeface="メイリオ"/>
                          <a:cs typeface="メイリオ" panose="020B0604030504040204" pitchFamily="50" charset="-128"/>
                        </a:rPr>
                        <a:t>広告認知度</a:t>
                      </a:r>
                      <a:endParaRPr kumimoji="1" lang="en-US" altLang="ja-JP" sz="1050" b="1" dirty="0">
                        <a:solidFill>
                          <a:schemeClr val="bg1"/>
                        </a:solidFill>
                        <a:latin typeface="メイリオ"/>
                        <a:ea typeface="メイリオ"/>
                        <a:cs typeface="メイリオ" panose="020B0604030504040204" pitchFamily="50" charset="-128"/>
                      </a:endParaRPr>
                    </a:p>
                  </a:txBody>
                  <a:tcPr marL="88751" marR="88751" anchor="ctr">
                    <a:solidFill>
                      <a:schemeClr val="accent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ja-JP" altLang="en-US" sz="900" b="0" dirty="0">
                          <a:solidFill>
                            <a:schemeClr val="tx1">
                              <a:lumMod val="95000"/>
                              <a:lumOff val="5000"/>
                            </a:schemeClr>
                          </a:solidFill>
                          <a:latin typeface="+mn-ea"/>
                          <a:ea typeface="+mn-ea"/>
                          <a:cs typeface="メイリオ" panose="020B0604030504040204" pitchFamily="50" charset="-128"/>
                        </a:rPr>
                        <a:t>SA</a:t>
                      </a:r>
                      <a:endParaRPr kumimoji="1" lang="en-US" altLang="ja-JP" sz="900" b="0" dirty="0">
                        <a:solidFill>
                          <a:schemeClr val="tx1">
                            <a:lumMod val="95000"/>
                            <a:lumOff val="5000"/>
                          </a:schemeClr>
                        </a:solidFill>
                        <a:latin typeface="+mn-ea"/>
                        <a:ea typeface="+mn-ea"/>
                        <a:cs typeface="メイリオ" panose="020B0604030504040204" pitchFamily="50" charset="-128"/>
                      </a:endParaRPr>
                    </a:p>
                  </a:txBody>
                  <a:tcPr anchor="ctr">
                    <a:solidFill>
                      <a:schemeClr val="accent1">
                        <a:alpha val="10000"/>
                      </a:schemeClr>
                    </a:solidFill>
                  </a:tcPr>
                </a:tc>
                <a:tc>
                  <a:txBody>
                    <a:bodyPr/>
                    <a:lstStyle/>
                    <a:p>
                      <a:pPr marL="0" marR="0" lvl="0" indent="0" algn="ctr" rtl="0" eaLnBrk="1" fontAlgn="auto" latinLnBrk="1" hangingPunct="1">
                        <a:lnSpc>
                          <a:spcPct val="100000"/>
                        </a:lnSpc>
                        <a:spcBef>
                          <a:spcPts val="0"/>
                        </a:spcBef>
                        <a:spcAft>
                          <a:spcPts val="0"/>
                        </a:spcAft>
                        <a:buClrTx/>
                        <a:buSzTx/>
                        <a:buFontTx/>
                        <a:buNone/>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◇月◇日 </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 </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～◇月◇日 </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 </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の間に、</a:t>
                      </a:r>
                      <a:endPar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p>
                      <a:pPr marL="0" marR="0" lvl="0" indent="0" algn="ctr" rtl="0" eaLnBrk="1" fontAlgn="auto" latinLnBrk="1" hangingPunct="1">
                        <a:lnSpc>
                          <a:spcPct val="100000"/>
                        </a:lnSpc>
                        <a:spcBef>
                          <a:spcPts val="0"/>
                        </a:spcBef>
                        <a:spcAft>
                          <a:spcPts val="0"/>
                        </a:spcAft>
                        <a:buClrTx/>
                        <a:buSzTx/>
                        <a:buFontTx/>
                        <a:buNone/>
                      </a:pP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LINE</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のトークリスト画面の赤枠部分で、</a:t>
                      </a:r>
                      <a:endPar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p>
                      <a:pPr marL="0" marR="0" lvl="0" indent="0" algn="ctr" rtl="0" eaLnBrk="1" fontAlgn="auto" latinLnBrk="1" hangingPunct="1">
                        <a:lnSpc>
                          <a:spcPct val="100000"/>
                        </a:lnSpc>
                        <a:spcBef>
                          <a:spcPts val="0"/>
                        </a:spcBef>
                        <a:spcAft>
                          <a:spcPts val="0"/>
                        </a:spcAft>
                        <a:buClrTx/>
                        <a:buSzTx/>
                        <a:buFontTx/>
                        <a:buNone/>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★広告主商材★の広告を見ましたか？</a:t>
                      </a:r>
                      <a:endPar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anchor="ctr">
                    <a:solidFill>
                      <a:schemeClr val="accent1">
                        <a:alpha val="10000"/>
                      </a:schemeClr>
                    </a:solidFill>
                  </a:tcPr>
                </a:tc>
                <a:tc>
                  <a:txBody>
                    <a:bodyPr/>
                    <a:lstStyle/>
                    <a:p>
                      <a:pPr algn="ctr"/>
                      <a:r>
                        <a:rPr kumimoji="1" lang="en-US" altLang="ja-JP" sz="900" b="0" dirty="0">
                          <a:solidFill>
                            <a:schemeClr val="tx1">
                              <a:lumMod val="95000"/>
                              <a:lumOff val="5000"/>
                            </a:schemeClr>
                          </a:solidFill>
                          <a:latin typeface="+mn-ea"/>
                          <a:ea typeface="+mn-ea"/>
                          <a:cs typeface="メイリオ" panose="020B0604030504040204" pitchFamily="50" charset="-128"/>
                        </a:rPr>
                        <a:t>3</a:t>
                      </a:r>
                      <a:endParaRPr kumimoji="1" lang="ja-JP" altLang="en-US" sz="900" b="0" dirty="0">
                        <a:solidFill>
                          <a:schemeClr val="tx1">
                            <a:lumMod val="95000"/>
                            <a:lumOff val="5000"/>
                          </a:schemeClr>
                        </a:solidFill>
                        <a:latin typeface="+mn-ea"/>
                        <a:ea typeface="+mn-ea"/>
                        <a:cs typeface="メイリオ" panose="020B0604030504040204" pitchFamily="50" charset="-128"/>
                      </a:endParaRPr>
                    </a:p>
                  </a:txBody>
                  <a:tcPr anchor="ctr">
                    <a:solidFill>
                      <a:schemeClr val="accent1">
                        <a:alpha val="1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確かに見た</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見たような気がする</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見ていない</a:t>
                      </a:r>
                    </a:p>
                  </a:txBody>
                  <a:tcPr anchor="ctr">
                    <a:solidFill>
                      <a:schemeClr val="accent1">
                        <a:alpha val="10000"/>
                      </a:schemeClr>
                    </a:solidFill>
                  </a:tcPr>
                </a:tc>
                <a:extLst>
                  <a:ext uri="{0D108BD9-81ED-4DB2-BD59-A6C34878D82A}">
                    <a16:rowId xmlns:a16="http://schemas.microsoft.com/office/drawing/2014/main" val="1952144971"/>
                  </a:ext>
                </a:extLst>
              </a:tr>
            </a:tbl>
          </a:graphicData>
        </a:graphic>
      </p:graphicFrame>
      <p:sp>
        <p:nvSpPr>
          <p:cNvPr id="10" name="テキスト ボックス 43">
            <a:extLst>
              <a:ext uri="{FF2B5EF4-FFF2-40B4-BE49-F238E27FC236}">
                <a16:creationId xmlns:a16="http://schemas.microsoft.com/office/drawing/2014/main" id="{FF47C71F-136F-5167-D84F-049AECD660C2}"/>
              </a:ext>
            </a:extLst>
          </p:cNvPr>
          <p:cNvSpPr txBox="1">
            <a:spLocks noChangeArrowheads="1"/>
          </p:cNvSpPr>
          <p:nvPr/>
        </p:nvSpPr>
        <p:spPr bwMode="auto">
          <a:xfrm>
            <a:off x="586842" y="6159400"/>
            <a:ext cx="1067031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spAutoFit/>
          </a:bodyPr>
          <a:lstStyle>
            <a:lvl1pPr>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spcBef>
                <a:spcPct val="0"/>
              </a:spcBef>
              <a:buNone/>
            </a:pPr>
            <a:r>
              <a:rPr lang="en-US" altLang="ja-JP" sz="900" dirty="0">
                <a:solidFill>
                  <a:schemeClr val="tx1">
                    <a:lumMod val="95000"/>
                    <a:lumOff val="5000"/>
                  </a:schemeClr>
                </a:solidFill>
                <a:latin typeface="+mn-ea"/>
                <a:ea typeface="+mn-ea"/>
                <a:cs typeface="メイリオ" pitchFamily="50" charset="-128"/>
              </a:rPr>
              <a:t>※ </a:t>
            </a:r>
            <a:r>
              <a:rPr lang="ja-JP" altLang="en-US" sz="900" dirty="0">
                <a:solidFill>
                  <a:schemeClr val="tx1">
                    <a:lumMod val="95000"/>
                    <a:lumOff val="5000"/>
                  </a:schemeClr>
                </a:solidFill>
                <a:latin typeface="+mn-ea"/>
                <a:ea typeface="+mn-ea"/>
                <a:cs typeface="メイリオ" pitchFamily="50" charset="-128"/>
              </a:rPr>
              <a:t>アンケート内の文言は商材に応じて回答のしやすさを考慮し、適宜変更する場合があります。</a:t>
            </a:r>
          </a:p>
        </p:txBody>
      </p:sp>
      <p:sp>
        <p:nvSpPr>
          <p:cNvPr id="11" name="正方形/長方形 10">
            <a:extLst>
              <a:ext uri="{FF2B5EF4-FFF2-40B4-BE49-F238E27FC236}">
                <a16:creationId xmlns:a16="http://schemas.microsoft.com/office/drawing/2014/main" id="{1A262475-4664-9BA0-8999-AFCFBB8214DC}"/>
              </a:ext>
            </a:extLst>
          </p:cNvPr>
          <p:cNvSpPr/>
          <p:nvPr/>
        </p:nvSpPr>
        <p:spPr>
          <a:xfrm>
            <a:off x="3206076" y="1636191"/>
            <a:ext cx="8390007" cy="1048015"/>
          </a:xfrm>
          <a:prstGeom prst="rect">
            <a:avLst/>
          </a:prstGeom>
          <a:noFill/>
          <a:ln>
            <a:solidFill>
              <a:schemeClr val="tx2">
                <a:lumMod val="90000"/>
                <a:lumOff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正方形/長方形 11">
            <a:extLst>
              <a:ext uri="{FF2B5EF4-FFF2-40B4-BE49-F238E27FC236}">
                <a16:creationId xmlns:a16="http://schemas.microsoft.com/office/drawing/2014/main" id="{81AD1043-D86A-2D41-0918-CF2086C1B39A}"/>
              </a:ext>
            </a:extLst>
          </p:cNvPr>
          <p:cNvSpPr/>
          <p:nvPr/>
        </p:nvSpPr>
        <p:spPr>
          <a:xfrm>
            <a:off x="3210993" y="3263428"/>
            <a:ext cx="8390007" cy="1048015"/>
          </a:xfrm>
          <a:prstGeom prst="rect">
            <a:avLst/>
          </a:prstGeom>
          <a:noFill/>
          <a:ln>
            <a:solidFill>
              <a:schemeClr val="tx2">
                <a:lumMod val="90000"/>
                <a:lumOff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A3E9D4D7-B240-8C3D-E613-C0FBCC0721D8}"/>
              </a:ext>
            </a:extLst>
          </p:cNvPr>
          <p:cNvSpPr/>
          <p:nvPr/>
        </p:nvSpPr>
        <p:spPr>
          <a:xfrm>
            <a:off x="3210013" y="4353820"/>
            <a:ext cx="8390007" cy="1048015"/>
          </a:xfrm>
          <a:prstGeom prst="rect">
            <a:avLst/>
          </a:prstGeom>
          <a:noFill/>
          <a:ln>
            <a:solidFill>
              <a:schemeClr val="tx2">
                <a:lumMod val="90000"/>
                <a:lumOff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13">
            <a:extLst>
              <a:ext uri="{FF2B5EF4-FFF2-40B4-BE49-F238E27FC236}">
                <a16:creationId xmlns:a16="http://schemas.microsoft.com/office/drawing/2014/main" id="{2D5109F1-C2A0-1FBC-20E2-189259C7A8C8}"/>
              </a:ext>
            </a:extLst>
          </p:cNvPr>
          <p:cNvSpPr/>
          <p:nvPr/>
        </p:nvSpPr>
        <p:spPr>
          <a:xfrm>
            <a:off x="3210993" y="2720690"/>
            <a:ext cx="8390007" cy="500361"/>
          </a:xfrm>
          <a:prstGeom prst="rect">
            <a:avLst/>
          </a:prstGeom>
          <a:noFill/>
          <a:ln>
            <a:solidFill>
              <a:schemeClr val="tx2">
                <a:lumMod val="90000"/>
                <a:lumOff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7F587D3F-5EFF-17C4-60C9-753348C47AC5}"/>
              </a:ext>
            </a:extLst>
          </p:cNvPr>
          <p:cNvSpPr/>
          <p:nvPr/>
        </p:nvSpPr>
        <p:spPr>
          <a:xfrm>
            <a:off x="3215911" y="5451118"/>
            <a:ext cx="8390007" cy="500361"/>
          </a:xfrm>
          <a:prstGeom prst="rect">
            <a:avLst/>
          </a:prstGeom>
          <a:noFill/>
          <a:ln>
            <a:solidFill>
              <a:schemeClr val="tx2">
                <a:lumMod val="90000"/>
                <a:lumOff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314625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02DF1E-0FA3-B785-03E2-F8434FC8BAE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AB0D7AC-90E6-20E7-FED3-502DE3621C49}"/>
              </a:ext>
            </a:extLst>
          </p:cNvPr>
          <p:cNvSpPr>
            <a:spLocks noGrp="1"/>
          </p:cNvSpPr>
          <p:nvPr>
            <p:ph type="body" sz="quarter" idx="10"/>
          </p:nvPr>
        </p:nvSpPr>
        <p:spPr/>
        <p:txBody>
          <a:bodyPr/>
          <a:lstStyle/>
          <a:p>
            <a:r>
              <a:rPr lang="ja-JP" altLang="en-US" sz="2400" dirty="0">
                <a:latin typeface="+mn-ea"/>
              </a:rPr>
              <a:t>ブランドリフトサーベイ ご納品物イメージ</a:t>
            </a:r>
          </a:p>
        </p:txBody>
      </p:sp>
      <p:sp>
        <p:nvSpPr>
          <p:cNvPr id="5" name="テキスト プレースホルダー 6">
            <a:extLst>
              <a:ext uri="{FF2B5EF4-FFF2-40B4-BE49-F238E27FC236}">
                <a16:creationId xmlns:a16="http://schemas.microsoft.com/office/drawing/2014/main" id="{89C198F1-F006-D163-B83B-D1D4B0968911}"/>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6" name="図プレースホルダー 8" descr="アイコン&#10;&#10;自動的に生成された説明">
            <a:extLst>
              <a:ext uri="{FF2B5EF4-FFF2-40B4-BE49-F238E27FC236}">
                <a16:creationId xmlns:a16="http://schemas.microsoft.com/office/drawing/2014/main" id="{A72E619A-2B68-2822-5B94-BA596909F6C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pic>
        <p:nvPicPr>
          <p:cNvPr id="9" name="図 8">
            <a:extLst>
              <a:ext uri="{FF2B5EF4-FFF2-40B4-BE49-F238E27FC236}">
                <a16:creationId xmlns:a16="http://schemas.microsoft.com/office/drawing/2014/main" id="{E5D4AFD2-7AE7-E9E5-7882-F42189FF9F7D}"/>
              </a:ext>
            </a:extLst>
          </p:cNvPr>
          <p:cNvPicPr>
            <a:picLocks noChangeAspect="1"/>
          </p:cNvPicPr>
          <p:nvPr/>
        </p:nvPicPr>
        <p:blipFill>
          <a:blip r:embed="rId3"/>
          <a:stretch>
            <a:fillRect/>
          </a:stretch>
        </p:blipFill>
        <p:spPr>
          <a:xfrm>
            <a:off x="7837643" y="4414494"/>
            <a:ext cx="3254689" cy="1828800"/>
          </a:xfrm>
          <a:prstGeom prst="rect">
            <a:avLst/>
          </a:prstGeom>
          <a:ln>
            <a:solidFill>
              <a:schemeClr val="bg1">
                <a:lumMod val="75000"/>
              </a:schemeClr>
            </a:solidFill>
          </a:ln>
        </p:spPr>
      </p:pic>
      <p:pic>
        <p:nvPicPr>
          <p:cNvPr id="10" name="図 9">
            <a:extLst>
              <a:ext uri="{FF2B5EF4-FFF2-40B4-BE49-F238E27FC236}">
                <a16:creationId xmlns:a16="http://schemas.microsoft.com/office/drawing/2014/main" id="{2F83696A-E78A-720B-633E-E1779639537D}"/>
              </a:ext>
            </a:extLst>
          </p:cNvPr>
          <p:cNvPicPr>
            <a:picLocks noChangeAspect="1"/>
          </p:cNvPicPr>
          <p:nvPr/>
        </p:nvPicPr>
        <p:blipFill>
          <a:blip r:embed="rId4"/>
          <a:stretch>
            <a:fillRect/>
          </a:stretch>
        </p:blipFill>
        <p:spPr>
          <a:xfrm>
            <a:off x="4293869" y="4412991"/>
            <a:ext cx="3253229" cy="1828800"/>
          </a:xfrm>
          <a:prstGeom prst="rect">
            <a:avLst/>
          </a:prstGeom>
          <a:ln>
            <a:solidFill>
              <a:schemeClr val="bg1">
                <a:lumMod val="75000"/>
              </a:schemeClr>
            </a:solidFill>
          </a:ln>
        </p:spPr>
      </p:pic>
      <p:pic>
        <p:nvPicPr>
          <p:cNvPr id="11" name="図 10">
            <a:extLst>
              <a:ext uri="{FF2B5EF4-FFF2-40B4-BE49-F238E27FC236}">
                <a16:creationId xmlns:a16="http://schemas.microsoft.com/office/drawing/2014/main" id="{4B80CC9E-2D32-B5BB-DC7D-F547AB6103AC}"/>
              </a:ext>
            </a:extLst>
          </p:cNvPr>
          <p:cNvPicPr>
            <a:picLocks noChangeAspect="1"/>
          </p:cNvPicPr>
          <p:nvPr/>
        </p:nvPicPr>
        <p:blipFill>
          <a:blip r:embed="rId5"/>
          <a:stretch>
            <a:fillRect/>
          </a:stretch>
        </p:blipFill>
        <p:spPr>
          <a:xfrm>
            <a:off x="4259816" y="2163889"/>
            <a:ext cx="3256731" cy="1828800"/>
          </a:xfrm>
          <a:prstGeom prst="rect">
            <a:avLst/>
          </a:prstGeom>
          <a:ln>
            <a:solidFill>
              <a:schemeClr val="bg1">
                <a:lumMod val="75000"/>
              </a:schemeClr>
            </a:solidFill>
          </a:ln>
        </p:spPr>
      </p:pic>
      <p:pic>
        <p:nvPicPr>
          <p:cNvPr id="12" name="図 11">
            <a:extLst>
              <a:ext uri="{FF2B5EF4-FFF2-40B4-BE49-F238E27FC236}">
                <a16:creationId xmlns:a16="http://schemas.microsoft.com/office/drawing/2014/main" id="{4CEC5C6C-BDBE-934F-76A1-F931420BA7D1}"/>
              </a:ext>
            </a:extLst>
          </p:cNvPr>
          <p:cNvPicPr>
            <a:picLocks noChangeAspect="1"/>
          </p:cNvPicPr>
          <p:nvPr/>
        </p:nvPicPr>
        <p:blipFill>
          <a:blip r:embed="rId6"/>
          <a:stretch>
            <a:fillRect/>
          </a:stretch>
        </p:blipFill>
        <p:spPr>
          <a:xfrm>
            <a:off x="700923" y="2164357"/>
            <a:ext cx="3268854" cy="1828800"/>
          </a:xfrm>
          <a:prstGeom prst="rect">
            <a:avLst/>
          </a:prstGeom>
          <a:ln>
            <a:solidFill>
              <a:schemeClr val="bg1">
                <a:lumMod val="75000"/>
              </a:schemeClr>
            </a:solidFill>
          </a:ln>
        </p:spPr>
      </p:pic>
      <p:sp>
        <p:nvSpPr>
          <p:cNvPr id="14" name="テキスト ボックス 13">
            <a:extLst>
              <a:ext uri="{FF2B5EF4-FFF2-40B4-BE49-F238E27FC236}">
                <a16:creationId xmlns:a16="http://schemas.microsoft.com/office/drawing/2014/main" id="{3DF02A16-7352-5C55-64C7-80A468717E7D}"/>
              </a:ext>
            </a:extLst>
          </p:cNvPr>
          <p:cNvSpPr txBox="1">
            <a:spLocks noChangeArrowheads="1"/>
          </p:cNvSpPr>
          <p:nvPr/>
        </p:nvSpPr>
        <p:spPr bwMode="auto">
          <a:xfrm>
            <a:off x="2659261" y="1863706"/>
            <a:ext cx="28748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a:buNone/>
            </a:pPr>
            <a:r>
              <a:rPr lang="ja-JP" altLang="en-US" sz="1200" b="1" dirty="0">
                <a:solidFill>
                  <a:srgbClr val="00003E"/>
                </a:solidFill>
                <a:latin typeface="+mn-ea"/>
                <a:ea typeface="+mn-ea"/>
                <a:cs typeface="メイリオ" panose="020B0604030504040204" pitchFamily="50" charset="-128"/>
              </a:rPr>
              <a:t>サマリ</a:t>
            </a:r>
          </a:p>
        </p:txBody>
      </p:sp>
      <p:sp>
        <p:nvSpPr>
          <p:cNvPr id="15" name="テキスト ボックス 14">
            <a:extLst>
              <a:ext uri="{FF2B5EF4-FFF2-40B4-BE49-F238E27FC236}">
                <a16:creationId xmlns:a16="http://schemas.microsoft.com/office/drawing/2014/main" id="{1B90F4F9-562D-6388-57F4-3F9FE8B99151}"/>
              </a:ext>
            </a:extLst>
          </p:cNvPr>
          <p:cNvSpPr txBox="1">
            <a:spLocks noChangeArrowheads="1"/>
          </p:cNvSpPr>
          <p:nvPr/>
        </p:nvSpPr>
        <p:spPr bwMode="auto">
          <a:xfrm>
            <a:off x="6745955" y="4116943"/>
            <a:ext cx="18828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a:buNone/>
            </a:pPr>
            <a:r>
              <a:rPr lang="ja-JP" altLang="en-US" sz="1200" b="1" dirty="0">
                <a:solidFill>
                  <a:srgbClr val="00003E"/>
                </a:solidFill>
                <a:latin typeface="+mn-ea"/>
                <a:ea typeface="+mn-ea"/>
              </a:rPr>
              <a:t>ブランドリフト効果</a:t>
            </a:r>
            <a:endParaRPr kumimoji="0" lang="ja-JP" altLang="en-US" sz="1200" b="1" dirty="0">
              <a:solidFill>
                <a:srgbClr val="00003E"/>
              </a:solidFill>
              <a:latin typeface="+mn-ea"/>
              <a:ea typeface="+mn-ea"/>
              <a:cs typeface="メイリオ" panose="020B0604030504040204" pitchFamily="50" charset="-128"/>
            </a:endParaRPr>
          </a:p>
        </p:txBody>
      </p:sp>
      <p:sp>
        <p:nvSpPr>
          <p:cNvPr id="16" name="テキスト ボックス 15">
            <a:extLst>
              <a:ext uri="{FF2B5EF4-FFF2-40B4-BE49-F238E27FC236}">
                <a16:creationId xmlns:a16="http://schemas.microsoft.com/office/drawing/2014/main" id="{169E67A8-D642-3F6D-83BA-E6987E1965E6}"/>
              </a:ext>
            </a:extLst>
          </p:cNvPr>
          <p:cNvSpPr txBox="1">
            <a:spLocks noChangeArrowheads="1"/>
          </p:cNvSpPr>
          <p:nvPr/>
        </p:nvSpPr>
        <p:spPr bwMode="auto">
          <a:xfrm>
            <a:off x="1624711" y="4116994"/>
            <a:ext cx="14564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a:buNone/>
            </a:pPr>
            <a:r>
              <a:rPr lang="ja-JP" altLang="en-US" sz="1200" b="1">
                <a:solidFill>
                  <a:srgbClr val="00003E"/>
                </a:solidFill>
                <a:latin typeface="+mn-ea"/>
                <a:ea typeface="+mn-ea"/>
              </a:rPr>
              <a:t>広告の認知状況</a:t>
            </a:r>
            <a:endParaRPr kumimoji="0" lang="ja-JP" altLang="en-US" sz="1200" b="1" dirty="0">
              <a:solidFill>
                <a:srgbClr val="00003E"/>
              </a:solidFill>
              <a:latin typeface="+mn-ea"/>
              <a:ea typeface="+mn-ea"/>
              <a:cs typeface="メイリオ" panose="020B0604030504040204" pitchFamily="50" charset="-128"/>
            </a:endParaRPr>
          </a:p>
        </p:txBody>
      </p:sp>
      <p:pic>
        <p:nvPicPr>
          <p:cNvPr id="17" name="図 16">
            <a:extLst>
              <a:ext uri="{FF2B5EF4-FFF2-40B4-BE49-F238E27FC236}">
                <a16:creationId xmlns:a16="http://schemas.microsoft.com/office/drawing/2014/main" id="{1B0BA670-05CB-C5A3-2AB9-137E300148DF}"/>
              </a:ext>
            </a:extLst>
          </p:cNvPr>
          <p:cNvPicPr>
            <a:picLocks noChangeAspect="1"/>
          </p:cNvPicPr>
          <p:nvPr/>
        </p:nvPicPr>
        <p:blipFill>
          <a:blip r:embed="rId7"/>
          <a:stretch>
            <a:fillRect/>
          </a:stretch>
        </p:blipFill>
        <p:spPr>
          <a:xfrm>
            <a:off x="700923" y="4416116"/>
            <a:ext cx="3260489" cy="1828800"/>
          </a:xfrm>
          <a:prstGeom prst="rect">
            <a:avLst/>
          </a:prstGeom>
          <a:ln>
            <a:solidFill>
              <a:schemeClr val="bg1">
                <a:lumMod val="75000"/>
              </a:schemeClr>
            </a:solidFill>
          </a:ln>
        </p:spPr>
      </p:pic>
      <p:sp>
        <p:nvSpPr>
          <p:cNvPr id="19" name="テキスト ボックス 18">
            <a:extLst>
              <a:ext uri="{FF2B5EF4-FFF2-40B4-BE49-F238E27FC236}">
                <a16:creationId xmlns:a16="http://schemas.microsoft.com/office/drawing/2014/main" id="{5C11B2C3-C174-9D1B-0966-48DD4464FE59}"/>
              </a:ext>
            </a:extLst>
          </p:cNvPr>
          <p:cNvSpPr txBox="1"/>
          <p:nvPr/>
        </p:nvSpPr>
        <p:spPr>
          <a:xfrm>
            <a:off x="595671" y="1071478"/>
            <a:ext cx="11154118" cy="307777"/>
          </a:xfrm>
          <a:prstGeom prst="rect">
            <a:avLst/>
          </a:prstGeom>
          <a:noFill/>
        </p:spPr>
        <p:txBody>
          <a:bodyPr wrap="square">
            <a:spAutoFit/>
          </a:bodyPr>
          <a:lstStyle/>
          <a:p>
            <a:r>
              <a:rPr lang="ja-JP" altLang="en-US" sz="1400" dirty="0">
                <a:solidFill>
                  <a:schemeClr val="tx1">
                    <a:lumMod val="95000"/>
                    <a:lumOff val="5000"/>
                  </a:schemeClr>
                </a:solidFill>
                <a:latin typeface="+mn-ea"/>
                <a:ea typeface="+mn-ea"/>
              </a:rPr>
              <a:t>調査レポートでは、各調査設問の全体のリフト効果、および各調査設問におけるリフト効果などをご報告します。</a:t>
            </a:r>
            <a:endParaRPr lang="en-US" altLang="ja-JP" sz="1400" dirty="0">
              <a:solidFill>
                <a:schemeClr val="tx1">
                  <a:lumMod val="95000"/>
                  <a:lumOff val="5000"/>
                </a:schemeClr>
              </a:solidFill>
              <a:latin typeface="+mn-ea"/>
              <a:ea typeface="+mn-ea"/>
            </a:endParaRPr>
          </a:p>
        </p:txBody>
      </p:sp>
    </p:spTree>
    <p:extLst>
      <p:ext uri="{BB962C8B-B14F-4D97-AF65-F5344CB8AC3E}">
        <p14:creationId xmlns:p14="http://schemas.microsoft.com/office/powerpoint/2010/main" val="1604741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0AE8F-DB31-27FC-ED7C-66F10017CF9B}"/>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46FCCDBC-3840-60B4-AC5C-5DB09054DF51}"/>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0DDFCAE6-4D7F-A788-A788-3420E3419F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61226C90-A808-04C3-E63B-F1C400B3605B}"/>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掲載制限カテゴリー</a:t>
            </a:r>
            <a:endParaRPr kumimoji="1" lang="ja-JP" altLang="en-US" dirty="0">
              <a:solidFill>
                <a:srgbClr val="000048"/>
              </a:solidFill>
            </a:endParaRPr>
          </a:p>
        </p:txBody>
      </p:sp>
      <p:sp>
        <p:nvSpPr>
          <p:cNvPr id="14" name="正方形/長方形 13">
            <a:extLst>
              <a:ext uri="{FF2B5EF4-FFF2-40B4-BE49-F238E27FC236}">
                <a16:creationId xmlns:a16="http://schemas.microsoft.com/office/drawing/2014/main" id="{15DA21F6-FB29-1744-C733-F1B3AF519666}"/>
              </a:ext>
            </a:extLst>
          </p:cNvPr>
          <p:cNvSpPr/>
          <p:nvPr/>
        </p:nvSpPr>
        <p:spPr>
          <a:xfrm>
            <a:off x="7735365" y="6304488"/>
            <a:ext cx="4183422" cy="406265"/>
          </a:xfrm>
          <a:prstGeom prst="rect">
            <a:avLst/>
          </a:prstGeom>
        </p:spPr>
        <p:txBody>
          <a:bodyPr wrap="square" lIns="0" tIns="0" rIns="0" bIns="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a:t>
            </a:r>
            <a:r>
              <a:rPr kumimoji="0" lang="ja-JP" altLang="en-US"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の枠はホワイトリストで一部プロモーションで掲載可となる場合があります。</a:t>
            </a:r>
            <a:b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b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印のないカテゴリーは制限なしとなります。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SP</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 </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15" name="正方形/長方形 14">
            <a:extLst>
              <a:ext uri="{FF2B5EF4-FFF2-40B4-BE49-F238E27FC236}">
                <a16:creationId xmlns:a16="http://schemas.microsoft.com/office/drawing/2014/main" id="{11C990CC-C268-2EF8-01C1-DEB71A0D8E58}"/>
              </a:ext>
            </a:extLst>
          </p:cNvPr>
          <p:cNvSpPr/>
          <p:nvPr/>
        </p:nvSpPr>
        <p:spPr>
          <a:xfrm>
            <a:off x="7880629" y="6315667"/>
            <a:ext cx="190338" cy="115018"/>
          </a:xfrm>
          <a:prstGeom prst="rect">
            <a:avLst/>
          </a:prstGeom>
          <a:solidFill>
            <a:srgbClr val="002AFF">
              <a:alpha val="9804"/>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graphicFrame>
        <p:nvGraphicFramePr>
          <p:cNvPr id="16" name="表 15">
            <a:extLst>
              <a:ext uri="{FF2B5EF4-FFF2-40B4-BE49-F238E27FC236}">
                <a16:creationId xmlns:a16="http://schemas.microsoft.com/office/drawing/2014/main" id="{0D53300D-F0FB-9A7C-929A-B69E0C522074}"/>
              </a:ext>
            </a:extLst>
          </p:cNvPr>
          <p:cNvGraphicFramePr>
            <a:graphicFrameLocks noGrp="1"/>
          </p:cNvGraphicFramePr>
          <p:nvPr>
            <p:extLst>
              <p:ext uri="{D42A27DB-BD31-4B8C-83A1-F6EECF244321}">
                <p14:modId xmlns:p14="http://schemas.microsoft.com/office/powerpoint/2010/main" val="1897555922"/>
              </p:ext>
            </p:extLst>
          </p:nvPr>
        </p:nvGraphicFramePr>
        <p:xfrm>
          <a:off x="479425" y="785697"/>
          <a:ext cx="8570641" cy="5382594"/>
        </p:xfrm>
        <a:graphic>
          <a:graphicData uri="http://schemas.openxmlformats.org/drawingml/2006/table">
            <a:tbl>
              <a:tblPr firstCol="1" bandRow="1"/>
              <a:tblGrid>
                <a:gridCol w="4250641">
                  <a:extLst>
                    <a:ext uri="{9D8B030D-6E8A-4147-A177-3AD203B41FA5}">
                      <a16:colId xmlns:a16="http://schemas.microsoft.com/office/drawing/2014/main" val="792911817"/>
                    </a:ext>
                  </a:extLst>
                </a:gridCol>
                <a:gridCol w="4320000">
                  <a:extLst>
                    <a:ext uri="{9D8B030D-6E8A-4147-A177-3AD203B41FA5}">
                      <a16:colId xmlns:a16="http://schemas.microsoft.com/office/drawing/2014/main" val="3057805663"/>
                    </a:ext>
                  </a:extLst>
                </a:gridCol>
              </a:tblGrid>
              <a:tr h="34259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rPr>
                        <a:t>カテゴリー名</a:t>
                      </a:r>
                      <a:endParaRPr kumimoji="1" lang="ja-JP" altLang="en-US" sz="900" b="1" dirty="0">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b="1" kern="1200" dirty="0">
                          <a:solidFill>
                            <a:schemeClr val="bg1"/>
                          </a:solidFill>
                          <a:latin typeface="Meiryo" panose="020B0604030504040204" pitchFamily="34" charset="-128"/>
                          <a:ea typeface="Meiryo" panose="020B0604030504040204" pitchFamily="34" charset="-128"/>
                          <a:cs typeface="+mn-cs"/>
                        </a:rPr>
                        <a:t>LINE Talk Head View</a:t>
                      </a:r>
                      <a:r>
                        <a:rPr kumimoji="1" lang="ja-JP" altLang="en-US" sz="800" b="1" kern="1200" dirty="0">
                          <a:solidFill>
                            <a:schemeClr val="bg1"/>
                          </a:solidFill>
                          <a:latin typeface="Meiryo" panose="020B0604030504040204" pitchFamily="34" charset="-128"/>
                          <a:ea typeface="Meiryo" panose="020B0604030504040204" pitchFamily="34" charset="-128"/>
                          <a:cs typeface="+mn-cs"/>
                        </a:rPr>
                        <a:t>　</a:t>
                      </a:r>
                      <a:r>
                        <a:rPr kumimoji="1" lang="en-US" altLang="ja-JP" sz="800" b="1" kern="1200" dirty="0">
                          <a:solidFill>
                            <a:schemeClr val="bg1"/>
                          </a:solidFill>
                          <a:latin typeface="Meiryo" panose="020B0604030504040204" pitchFamily="34" charset="-128"/>
                          <a:ea typeface="Meiryo" panose="020B0604030504040204" pitchFamily="34" charset="-128"/>
                          <a:cs typeface="+mn-cs"/>
                        </a:rPr>
                        <a:t>SP</a:t>
                      </a:r>
                    </a:p>
                    <a:p>
                      <a:pPr algn="ctr"/>
                      <a:r>
                        <a:rPr kumimoji="1" lang="ja-JP" altLang="en-US" sz="800" b="1" kern="1200" dirty="0">
                          <a:solidFill>
                            <a:schemeClr val="bg1"/>
                          </a:solidFill>
                          <a:latin typeface="Meiryo" panose="020B0604030504040204" pitchFamily="34" charset="-128"/>
                          <a:ea typeface="Meiryo" panose="020B0604030504040204" pitchFamily="34" charset="-128"/>
                          <a:cs typeface="+mn-cs"/>
                        </a:rPr>
                        <a:t>関連商品</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panose="020B0604030504040204" pitchFamily="34" charset="-128"/>
                          <a:ea typeface="Meiryo" panose="020B0604030504040204" pitchFamily="34" charset="-128"/>
                        </a:rPr>
                        <a:t>　</a:t>
                      </a:r>
                      <a:endParaRPr lang="ja-JP" altLang="en-US" sz="700" b="1" i="0" u="none" strike="noStrike" dirty="0">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09047038"/>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panose="020B0604030504040204" pitchFamily="34" charset="-128"/>
                          <a:ea typeface="Meiryo" panose="020B0604030504040204" pitchFamily="34" charset="-128"/>
                        </a:rPr>
                        <a:t>　</a:t>
                      </a:r>
                      <a:endParaRPr lang="ja-JP" altLang="en-US" sz="700" b="1" i="0" u="none" strike="noStrike" dirty="0">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205067978"/>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800" b="1" u="none" strike="noStrike" dirty="0">
                          <a:solidFill>
                            <a:srgbClr val="0D0D0D"/>
                          </a:solidFill>
                          <a:effectLst/>
                          <a:latin typeface="Meiryo"/>
                          <a:ea typeface="Meiryo"/>
                        </a:rPr>
                        <a:t>×</a:t>
                      </a:r>
                      <a:endParaRPr lang="en-US" altLang="ja-JP" sz="8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716567869"/>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67268695"/>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02AFF"/>
                          </a:solidFill>
                          <a:effectLst/>
                          <a:latin typeface="Meiryo"/>
                          <a:ea typeface="Meiryo"/>
                        </a:rPr>
                        <a:t>×</a:t>
                      </a:r>
                      <a:endParaRPr lang="en-US" altLang="ja-JP" sz="900" b="1" i="0" u="none" strike="noStrike" dirty="0">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628964"/>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50117590"/>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541138105"/>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94366260"/>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34750592"/>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601219410"/>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02AFF"/>
                          </a:solidFill>
                          <a:effectLst/>
                          <a:latin typeface="Meiryo"/>
                          <a:ea typeface="Meiryo"/>
                        </a:rPr>
                        <a:t>×</a:t>
                      </a:r>
                      <a:endParaRPr lang="en-US" altLang="ja-JP" sz="900" b="1" i="0" u="none" strike="noStrike" dirty="0">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4197840892"/>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252025979"/>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証券・投資</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247669965"/>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751516483"/>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dirty="0">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251199972"/>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02AFF"/>
                          </a:solidFill>
                          <a:effectLst/>
                          <a:latin typeface="Meiryo"/>
                          <a:ea typeface="Meiryo"/>
                        </a:rPr>
                        <a:t>×</a:t>
                      </a:r>
                      <a:endParaRPr lang="en-US" altLang="ja-JP" sz="900" b="1" i="0" u="none" strike="noStrike" dirty="0">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3479615484"/>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02AFF"/>
                          </a:solidFill>
                          <a:effectLst/>
                          <a:latin typeface="Meiryo"/>
                          <a:ea typeface="Meiryo"/>
                        </a:rPr>
                        <a:t>×</a:t>
                      </a:r>
                      <a:endParaRPr lang="en-US" altLang="ja-JP" sz="900" b="1" i="0" u="none" strike="noStrike" dirty="0">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914959637"/>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02AFF"/>
                          </a:solidFill>
                          <a:effectLst/>
                          <a:latin typeface="Meiryo"/>
                          <a:ea typeface="Meiryo"/>
                        </a:rPr>
                        <a:t>×</a:t>
                      </a:r>
                      <a:endParaRPr lang="en-US" altLang="ja-JP" sz="900" b="1" i="0" u="none" strike="noStrike" dirty="0">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1362951679"/>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02AFF"/>
                          </a:solidFill>
                          <a:effectLst/>
                          <a:latin typeface="Meiryo"/>
                          <a:ea typeface="Meiryo"/>
                        </a:rPr>
                        <a:t>×</a:t>
                      </a:r>
                      <a:endParaRPr lang="en-US" altLang="ja-JP" sz="900" b="1" i="0" u="none" strike="noStrike" dirty="0">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1594083045"/>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145858479"/>
                  </a:ext>
                </a:extLst>
              </a:tr>
            </a:tbl>
          </a:graphicData>
        </a:graphic>
      </p:graphicFrame>
    </p:spTree>
    <p:extLst>
      <p:ext uri="{BB962C8B-B14F-4D97-AF65-F5344CB8AC3E}">
        <p14:creationId xmlns:p14="http://schemas.microsoft.com/office/powerpoint/2010/main" val="4468330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3190B9-D4D0-0FC5-1A25-FD73EC5F6466}"/>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7804D8CA-2B43-EA7C-7F27-2A88FC4838FC}"/>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3B02FE39-F2E5-6EEE-8C31-3FC41FA41A7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2385C3EE-3077-82ED-4FBE-3BC673B60587}"/>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掲載制限カテゴリー</a:t>
            </a:r>
            <a:endParaRPr kumimoji="1" lang="ja-JP" altLang="en-US" dirty="0">
              <a:solidFill>
                <a:srgbClr val="000048"/>
              </a:solidFill>
            </a:endParaRPr>
          </a:p>
        </p:txBody>
      </p:sp>
      <p:sp>
        <p:nvSpPr>
          <p:cNvPr id="14" name="正方形/長方形 13">
            <a:extLst>
              <a:ext uri="{FF2B5EF4-FFF2-40B4-BE49-F238E27FC236}">
                <a16:creationId xmlns:a16="http://schemas.microsoft.com/office/drawing/2014/main" id="{24B0DA6D-6347-755D-0ABB-9F33E55C2FA2}"/>
              </a:ext>
            </a:extLst>
          </p:cNvPr>
          <p:cNvSpPr/>
          <p:nvPr/>
        </p:nvSpPr>
        <p:spPr>
          <a:xfrm>
            <a:off x="7735365" y="6304488"/>
            <a:ext cx="4183422" cy="406265"/>
          </a:xfrm>
          <a:prstGeom prst="rect">
            <a:avLst/>
          </a:prstGeom>
        </p:spPr>
        <p:txBody>
          <a:bodyPr wrap="square" lIns="0" tIns="0" rIns="0" bIns="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a:t>
            </a:r>
            <a:r>
              <a:rPr kumimoji="0" lang="ja-JP" altLang="en-US"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の枠はホワイトリストで一部プロモーションで掲載可となる場合があります。</a:t>
            </a:r>
            <a:b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b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印のないカテゴリーは制限なしとなります。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SP</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 </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15" name="正方形/長方形 14">
            <a:extLst>
              <a:ext uri="{FF2B5EF4-FFF2-40B4-BE49-F238E27FC236}">
                <a16:creationId xmlns:a16="http://schemas.microsoft.com/office/drawing/2014/main" id="{4F575651-7C0A-281A-B3EE-B63D6F4599AE}"/>
              </a:ext>
            </a:extLst>
          </p:cNvPr>
          <p:cNvSpPr/>
          <p:nvPr/>
        </p:nvSpPr>
        <p:spPr>
          <a:xfrm>
            <a:off x="7880629" y="6315667"/>
            <a:ext cx="190338" cy="115018"/>
          </a:xfrm>
          <a:prstGeom prst="rect">
            <a:avLst/>
          </a:prstGeom>
          <a:solidFill>
            <a:srgbClr val="002AFF">
              <a:alpha val="9804"/>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graphicFrame>
        <p:nvGraphicFramePr>
          <p:cNvPr id="16" name="表 15">
            <a:extLst>
              <a:ext uri="{FF2B5EF4-FFF2-40B4-BE49-F238E27FC236}">
                <a16:creationId xmlns:a16="http://schemas.microsoft.com/office/drawing/2014/main" id="{524C3614-0E90-0E0A-5C04-110B9EB1BE29}"/>
              </a:ext>
            </a:extLst>
          </p:cNvPr>
          <p:cNvGraphicFramePr>
            <a:graphicFrameLocks noGrp="1"/>
          </p:cNvGraphicFramePr>
          <p:nvPr>
            <p:extLst>
              <p:ext uri="{D42A27DB-BD31-4B8C-83A1-F6EECF244321}">
                <p14:modId xmlns:p14="http://schemas.microsoft.com/office/powerpoint/2010/main" val="814703895"/>
              </p:ext>
            </p:extLst>
          </p:nvPr>
        </p:nvGraphicFramePr>
        <p:xfrm>
          <a:off x="479425" y="785697"/>
          <a:ext cx="8570641" cy="5202594"/>
        </p:xfrm>
        <a:graphic>
          <a:graphicData uri="http://schemas.openxmlformats.org/drawingml/2006/table">
            <a:tbl>
              <a:tblPr firstCol="1" bandRow="1"/>
              <a:tblGrid>
                <a:gridCol w="4250641">
                  <a:extLst>
                    <a:ext uri="{9D8B030D-6E8A-4147-A177-3AD203B41FA5}">
                      <a16:colId xmlns:a16="http://schemas.microsoft.com/office/drawing/2014/main" val="792911817"/>
                    </a:ext>
                  </a:extLst>
                </a:gridCol>
                <a:gridCol w="4320000">
                  <a:extLst>
                    <a:ext uri="{9D8B030D-6E8A-4147-A177-3AD203B41FA5}">
                      <a16:colId xmlns:a16="http://schemas.microsoft.com/office/drawing/2014/main" val="3057805663"/>
                    </a:ext>
                  </a:extLst>
                </a:gridCol>
              </a:tblGrid>
              <a:tr h="34259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rPr>
                        <a:t>カテゴリー名</a:t>
                      </a:r>
                      <a:endParaRPr kumimoji="1" lang="ja-JP" altLang="en-US" sz="900" b="1" dirty="0">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b="1" kern="1200" dirty="0">
                          <a:solidFill>
                            <a:schemeClr val="bg1"/>
                          </a:solidFill>
                          <a:latin typeface="Meiryo" panose="020B0604030504040204" pitchFamily="34" charset="-128"/>
                          <a:ea typeface="Meiryo" panose="020B0604030504040204" pitchFamily="34" charset="-128"/>
                          <a:cs typeface="+mn-cs"/>
                        </a:rPr>
                        <a:t>LINE Talk Head View</a:t>
                      </a:r>
                      <a:r>
                        <a:rPr kumimoji="1" lang="ja-JP" altLang="en-US" sz="800" b="1" kern="1200" dirty="0">
                          <a:solidFill>
                            <a:schemeClr val="bg1"/>
                          </a:solidFill>
                          <a:latin typeface="Meiryo" panose="020B0604030504040204" pitchFamily="34" charset="-128"/>
                          <a:ea typeface="Meiryo" panose="020B0604030504040204" pitchFamily="34" charset="-128"/>
                          <a:cs typeface="+mn-cs"/>
                        </a:rPr>
                        <a:t>　</a:t>
                      </a:r>
                      <a:r>
                        <a:rPr kumimoji="1" lang="en-US" altLang="ja-JP" sz="800" b="1" kern="1200" dirty="0">
                          <a:solidFill>
                            <a:schemeClr val="bg1"/>
                          </a:solidFill>
                          <a:latin typeface="Meiryo" panose="020B0604030504040204" pitchFamily="34" charset="-128"/>
                          <a:ea typeface="Meiryo" panose="020B0604030504040204" pitchFamily="34" charset="-128"/>
                          <a:cs typeface="+mn-cs"/>
                        </a:rPr>
                        <a:t>SP</a:t>
                      </a:r>
                    </a:p>
                    <a:p>
                      <a:pPr algn="ctr"/>
                      <a:r>
                        <a:rPr kumimoji="1" lang="ja-JP" altLang="en-US" sz="800" b="1" kern="1200" dirty="0">
                          <a:solidFill>
                            <a:schemeClr val="bg1"/>
                          </a:solidFill>
                          <a:latin typeface="Meiryo" panose="020B0604030504040204" pitchFamily="34" charset="-128"/>
                          <a:ea typeface="Meiryo" panose="020B0604030504040204" pitchFamily="34" charset="-128"/>
                          <a:cs typeface="+mn-cs"/>
                        </a:rPr>
                        <a:t>関連商品</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698764397"/>
                  </a:ext>
                </a:extLst>
              </a:tr>
              <a:tr h="324000">
                <a:tc>
                  <a:txBody>
                    <a:bodyPr/>
                    <a:lstStyle/>
                    <a:p>
                      <a:pPr algn="l" fontAlgn="ctr"/>
                      <a:r>
                        <a:rPr lang="zh-TW" altLang="en-US" sz="850" b="0" i="0" u="none" strike="noStrike" dirty="0">
                          <a:solidFill>
                            <a:schemeClr val="bg1"/>
                          </a:solidFill>
                          <a:effectLst/>
                          <a:latin typeface="Meiryo" panose="020B0604030504040204" pitchFamily="34" charset="-128"/>
                          <a:ea typeface="Meiryo" panose="020B0604030504040204" pitchFamily="34" charset="-128"/>
                        </a:rPr>
                        <a:t>性的部位治療</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8395334"/>
                  </a:ext>
                </a:extLst>
              </a:tr>
              <a:tr h="324000">
                <a:tc>
                  <a:txBody>
                    <a:body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性を連想させるクリエイティブ（デジタルエンターテインメント）</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14556426"/>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健康・美容食品</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45162569"/>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en-US" altLang="ja-JP" sz="900" b="1" i="0" u="none" strike="noStrike" dirty="0">
                        <a:solidFill>
                          <a:srgbClr val="FF0000"/>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78296829"/>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r>
                        <a:rPr lang="ja-JP" altLang="en-US" sz="850" b="0" u="none" strike="noStrike" dirty="0">
                          <a:solidFill>
                            <a:schemeClr val="bg1"/>
                          </a:solidFill>
                          <a:effectLst/>
                          <a:latin typeface="Meiryo" panose="020B0604030504040204" pitchFamily="34" charset="-128"/>
                          <a:ea typeface="Meiryo" panose="020B0604030504040204" pitchFamily="34" charset="-128"/>
                        </a:rPr>
                        <a:t>結婚情報・サービス</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02AFF"/>
                          </a:solidFill>
                          <a:effectLst/>
                          <a:latin typeface="Meiryo"/>
                          <a:ea typeface="Meiryo"/>
                        </a:rPr>
                        <a:t>×</a:t>
                      </a:r>
                      <a:endParaRPr lang="en-US" altLang="ja-JP" sz="900" b="1" i="0" u="none" strike="noStrike" dirty="0">
                        <a:solidFill>
                          <a:srgbClr val="002AFF"/>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extLst>
                  <a:ext uri="{0D108BD9-81ED-4DB2-BD59-A6C34878D82A}">
                    <a16:rowId xmlns:a16="http://schemas.microsoft.com/office/drawing/2014/main" val="2327458966"/>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恋愛・結婚情報（出会い系サイト、結婚紹介、インターネット異性紹介業</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endParaRPr lang="en-US" altLang="ja-JP"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3799200"/>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dirty="0">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812486826"/>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24464143"/>
                  </a:ext>
                </a:extLst>
              </a:tr>
              <a:tr h="324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49541065"/>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940608094"/>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40765094"/>
                  </a:ext>
                </a:extLst>
              </a:tr>
              <a:tr h="32400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加熱式たばこ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980348530"/>
                  </a:ext>
                </a:extLst>
              </a:tr>
              <a:tr h="324000">
                <a:tc>
                  <a:txBody>
                    <a:body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電子たばこ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57254590"/>
                  </a:ext>
                </a:extLst>
              </a:tr>
            </a:tbl>
          </a:graphicData>
        </a:graphic>
      </p:graphicFrame>
    </p:spTree>
    <p:extLst>
      <p:ext uri="{BB962C8B-B14F-4D97-AF65-F5344CB8AC3E}">
        <p14:creationId xmlns:p14="http://schemas.microsoft.com/office/powerpoint/2010/main" val="20900415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CFA8DE-9CC6-8B23-3FCD-3F0AAF3F7CDB}"/>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FDECBDB2-598C-C275-86DA-F806CE7D0B7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475C7351-E1DE-C691-1C06-331FC75589E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ABAEDD4E-C642-41D3-593D-2271B479DE62}"/>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掲載制限カテゴリー</a:t>
            </a:r>
            <a:endParaRPr kumimoji="1" lang="ja-JP" altLang="en-US" dirty="0">
              <a:solidFill>
                <a:srgbClr val="000048"/>
              </a:solidFill>
            </a:endParaRPr>
          </a:p>
        </p:txBody>
      </p:sp>
      <p:graphicFrame>
        <p:nvGraphicFramePr>
          <p:cNvPr id="2" name="表 1">
            <a:extLst>
              <a:ext uri="{FF2B5EF4-FFF2-40B4-BE49-F238E27FC236}">
                <a16:creationId xmlns:a16="http://schemas.microsoft.com/office/drawing/2014/main" id="{5D3D9B77-A695-FEEC-C415-67DE00663E62}"/>
              </a:ext>
            </a:extLst>
          </p:cNvPr>
          <p:cNvGraphicFramePr>
            <a:graphicFrameLocks noGrp="1"/>
          </p:cNvGraphicFramePr>
          <p:nvPr>
            <p:extLst>
              <p:ext uri="{D42A27DB-BD31-4B8C-83A1-F6EECF244321}">
                <p14:modId xmlns:p14="http://schemas.microsoft.com/office/powerpoint/2010/main" val="2292253615"/>
              </p:ext>
            </p:extLst>
          </p:nvPr>
        </p:nvGraphicFramePr>
        <p:xfrm>
          <a:off x="479425" y="3277514"/>
          <a:ext cx="11248747" cy="1185970"/>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必須</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任意</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632432">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カテゴリー</a:t>
                      </a:r>
                      <a:endParaRPr kumimoji="1" lang="ja-JP" altLang="en-US" sz="10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「掲載制限に該当する広告内容」の判断</a:t>
                      </a:r>
                      <a:endParaRPr kumimoji="1" lang="en-US" altLang="ja-JP" sz="1000" b="0" kern="1200" noProof="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kern="1200" noProof="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掲載制限カテゴリーの確認の場合に選択。</a:t>
                      </a:r>
                      <a:r>
                        <a:rPr kumimoji="1" lang="ja-JP" altLang="en-US" sz="1000" b="0" kern="1200" noProof="0" dirty="0">
                          <a:solidFill>
                            <a:srgbClr val="002AFF"/>
                          </a:solidFill>
                          <a:latin typeface="Meiryo" panose="020B0604030504040204" pitchFamily="34" charset="-128"/>
                          <a:ea typeface="Meiryo" panose="020B0604030504040204" pitchFamily="34" charset="-128"/>
                          <a:cs typeface="+mn-cs"/>
                        </a:rPr>
                        <a:t>判断にはリンク先サイトが必要</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となり、クリエイティブのみでは判断できかねます。</a:t>
                      </a: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kern="1200" dirty="0">
                          <a:solidFill>
                            <a:srgbClr val="0D0D0D"/>
                          </a:solidFill>
                          <a:latin typeface="Meiryo" panose="020B0604030504040204" pitchFamily="34" charset="-128"/>
                          <a:ea typeface="Meiryo" panose="020B0604030504040204" pitchFamily="34" charset="-128"/>
                          <a:cs typeface="+mn-cs"/>
                        </a:rPr>
                        <a:t>任意</a:t>
                      </a: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0" dirty="0">
                          <a:solidFill>
                            <a:srgbClr val="0D0D0D"/>
                          </a:solidFill>
                          <a:latin typeface="Meiryo" panose="020B0604030504040204" pitchFamily="34" charset="-128"/>
                          <a:ea typeface="Meiryo" panose="020B0604030504040204" pitchFamily="34" charset="-128"/>
                        </a:rPr>
                        <a:t>掲載に間に合うよう適宜</a:t>
                      </a:r>
                      <a:endParaRPr kumimoji="1" lang="en-US" altLang="ja-JP" sz="1100" b="0" kern="1200" noProof="0" dirty="0">
                        <a:solidFill>
                          <a:schemeClr val="tx1">
                            <a:lumMod val="65000"/>
                            <a:lumOff val="35000"/>
                          </a:schemeClr>
                        </a:solidFill>
                        <a:latin typeface="+mn-lt"/>
                        <a:ea typeface="+mn-ea"/>
                        <a:cs typeface="+mn-cs"/>
                      </a:endParaRPr>
                    </a:p>
                  </a:txBody>
                  <a:tcPr marL="163440" marR="163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23"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hlinkClick r:id="rId3"/>
                        </a:rPr>
                        <a:t>掲載制限カテゴリー確認　依頼フォーム</a:t>
                      </a:r>
                      <a:br>
                        <a:rPr kumimoji="1" lang="en-US" altLang="ja-JP" sz="1000" b="0" dirty="0">
                          <a:latin typeface="Meiryo" panose="020B0604030504040204" pitchFamily="34" charset="-128"/>
                          <a:ea typeface="Meiryo" panose="020B0604030504040204" pitchFamily="34" charset="-128"/>
                        </a:rPr>
                      </a:br>
                      <a:endParaRPr lang="en-US" altLang="ja-JP" sz="1000" b="0" dirty="0">
                        <a:latin typeface="Meiryo" panose="020B0604030504040204" pitchFamily="34" charset="-128"/>
                        <a:ea typeface="Meiryo" panose="020B0604030504040204" pitchFamily="34" charset="-128"/>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5098"/>
                      </a:srgbClr>
                    </a:solidFill>
                  </a:tcPr>
                </a:tc>
                <a:extLst>
                  <a:ext uri="{0D108BD9-81ED-4DB2-BD59-A6C34878D82A}">
                    <a16:rowId xmlns:a16="http://schemas.microsoft.com/office/drawing/2014/main" val="2463668774"/>
                  </a:ext>
                </a:extLst>
              </a:tr>
            </a:tbl>
          </a:graphicData>
        </a:graphic>
      </p:graphicFrame>
      <p:sp>
        <p:nvSpPr>
          <p:cNvPr id="3" name="テキスト ボックス 2">
            <a:extLst>
              <a:ext uri="{FF2B5EF4-FFF2-40B4-BE49-F238E27FC236}">
                <a16:creationId xmlns:a16="http://schemas.microsoft.com/office/drawing/2014/main" id="{A2FA6B53-EC21-3006-7EA0-979FDAC3BE84}"/>
              </a:ext>
            </a:extLst>
          </p:cNvPr>
          <p:cNvSpPr txBox="1"/>
          <p:nvPr/>
        </p:nvSpPr>
        <p:spPr>
          <a:xfrm>
            <a:off x="479425" y="1089025"/>
            <a:ext cx="11233150" cy="2132892"/>
          </a:xfrm>
          <a:prstGeom prst="rect">
            <a:avLst/>
          </a:prstGeom>
          <a:noFill/>
        </p:spPr>
        <p:txBody>
          <a:bodyPr wrap="square" lIns="0" tIns="0" rIns="0" bIns="0" rtlCol="0">
            <a:spAutoFit/>
          </a:bodyPr>
          <a:lstStyle/>
          <a:p>
            <a:pPr eaLnBrk="1" fontAlgn="auto" hangingPunct="1">
              <a:lnSpc>
                <a:spcPct val="130000"/>
              </a:lnSpc>
              <a:spcBef>
                <a:spcPts val="0"/>
              </a:spcBef>
              <a:spcAft>
                <a:spcPts val="0"/>
              </a:spcAft>
            </a:pPr>
            <a:r>
              <a:rPr lang="ja-JP" altLang="en-US" sz="1400" dirty="0">
                <a:solidFill>
                  <a:schemeClr val="tx1">
                    <a:lumMod val="95000"/>
                    <a:lumOff val="5000"/>
                  </a:schemeClr>
                </a:solidFill>
                <a:latin typeface="+mn-ea"/>
                <a:ea typeface="+mn-ea"/>
              </a:rPr>
              <a:t>広告主様の訴求したい商品</a:t>
            </a:r>
            <a:r>
              <a:rPr lang="en-US" altLang="ja-JP" sz="1400" dirty="0">
                <a:solidFill>
                  <a:schemeClr val="tx1">
                    <a:lumMod val="95000"/>
                    <a:lumOff val="5000"/>
                  </a:schemeClr>
                </a:solidFill>
                <a:latin typeface="+mn-ea"/>
                <a:ea typeface="+mn-ea"/>
              </a:rPr>
              <a:t>/</a:t>
            </a:r>
            <a:r>
              <a:rPr lang="ja-JP" altLang="en-US" sz="1400" dirty="0">
                <a:solidFill>
                  <a:schemeClr val="tx1">
                    <a:lumMod val="95000"/>
                    <a:lumOff val="5000"/>
                  </a:schemeClr>
                </a:solidFill>
                <a:latin typeface="+mn-ea"/>
                <a:ea typeface="+mn-ea"/>
              </a:rPr>
              <a:t>サービスが掲載制限カテゴリーに該当する場合、掲載を制限させていただくことがあります。</a:t>
            </a:r>
            <a:br>
              <a:rPr lang="en-US" altLang="ja-JP" sz="1400" dirty="0">
                <a:solidFill>
                  <a:srgbClr val="0D0D0D"/>
                </a:solidFill>
                <a:latin typeface="+mn-ea"/>
                <a:ea typeface="+mn-ea"/>
              </a:rPr>
            </a:br>
            <a:r>
              <a:rPr lang="ja-JP" altLang="en-US" sz="1400" dirty="0">
                <a:solidFill>
                  <a:schemeClr val="tx1">
                    <a:lumMod val="95000"/>
                    <a:lumOff val="5000"/>
                  </a:schemeClr>
                </a:solidFill>
                <a:latin typeface="+mn-ea"/>
                <a:ea typeface="+mn-ea"/>
              </a:rPr>
              <a:t>ディスプレイ広告（予約型）の掲載制限に関わる各カテゴリーの定義は</a:t>
            </a:r>
            <a:r>
              <a:rPr lang="ja-JP" altLang="en-US" sz="1400" dirty="0">
                <a:solidFill>
                  <a:srgbClr val="000000"/>
                </a:solidFill>
                <a:latin typeface="+mn-ea"/>
                <a:ea typeface="+mn-ea"/>
                <a:hlinkClick r:id="rId4"/>
              </a:rPr>
              <a:t>掲載制限カテゴリー定義</a:t>
            </a:r>
            <a:r>
              <a:rPr lang="ja-JP" altLang="en-US" sz="1400" dirty="0">
                <a:solidFill>
                  <a:schemeClr val="tx1">
                    <a:lumMod val="95000"/>
                    <a:lumOff val="5000"/>
                  </a:schemeClr>
                </a:solidFill>
                <a:latin typeface="+mn-ea"/>
                <a:ea typeface="+mn-ea"/>
              </a:rPr>
              <a:t> を参照ください。</a:t>
            </a:r>
            <a:endParaRPr lang="en-US" altLang="ja-JP" sz="1100" dirty="0">
              <a:solidFill>
                <a:schemeClr val="tx1">
                  <a:lumMod val="95000"/>
                  <a:lumOff val="5000"/>
                </a:schemeClr>
              </a:solidFill>
              <a:latin typeface="+mn-ea"/>
              <a:ea typeface="+mn-ea"/>
            </a:endParaRPr>
          </a:p>
          <a:p>
            <a:pPr eaLnBrk="1" fontAlgn="auto" hangingPunct="1">
              <a:lnSpc>
                <a:spcPct val="130000"/>
              </a:lnSpc>
              <a:spcBef>
                <a:spcPts val="0"/>
              </a:spcBef>
              <a:spcAft>
                <a:spcPts val="0"/>
              </a:spcAft>
            </a:pPr>
            <a:endParaRPr lang="en-US" altLang="ja-JP" sz="1400" dirty="0">
              <a:solidFill>
                <a:srgbClr val="0D0D0D"/>
              </a:solidFill>
              <a:latin typeface="+mn-ea"/>
              <a:ea typeface="+mn-ea"/>
            </a:endParaRPr>
          </a:p>
          <a:p>
            <a:pPr eaLnBrk="1" fontAlgn="auto" hangingPunct="1">
              <a:spcBef>
                <a:spcPts val="0"/>
              </a:spcBef>
              <a:spcAft>
                <a:spcPts val="0"/>
              </a:spcAft>
            </a:pPr>
            <a:r>
              <a:rPr lang="ja-JP" altLang="en-US" sz="1400" dirty="0">
                <a:solidFill>
                  <a:schemeClr val="tx1">
                    <a:lumMod val="95000"/>
                    <a:lumOff val="5000"/>
                  </a:schemeClr>
                </a:solidFill>
                <a:latin typeface="+mn-ea"/>
                <a:ea typeface="+mn-ea"/>
              </a:rPr>
              <a:t>該当の可否について判断が難しい場合には、</a:t>
            </a:r>
            <a:r>
              <a:rPr lang="ja-JP" altLang="en-US" sz="1400" dirty="0">
                <a:solidFill>
                  <a:srgbClr val="FF0000"/>
                </a:solidFill>
                <a:latin typeface="+mn-ea"/>
                <a:ea typeface="+mn-ea"/>
                <a:hlinkClick r:id="rId3"/>
              </a:rPr>
              <a:t>事前確認用フォーム</a:t>
            </a:r>
            <a:r>
              <a:rPr lang="ja-JP" altLang="en-US" sz="1400" dirty="0">
                <a:solidFill>
                  <a:schemeClr val="tx1">
                    <a:lumMod val="95000"/>
                    <a:lumOff val="5000"/>
                  </a:schemeClr>
                </a:solidFill>
                <a:latin typeface="+mn-ea"/>
                <a:ea typeface="+mn-ea"/>
              </a:rPr>
              <a:t>をご利用ください（審査目安：</a:t>
            </a:r>
            <a:r>
              <a:rPr lang="en-US" altLang="ja-JP" sz="1400" dirty="0">
                <a:solidFill>
                  <a:schemeClr val="tx1">
                    <a:lumMod val="95000"/>
                    <a:lumOff val="5000"/>
                  </a:schemeClr>
                </a:solidFill>
                <a:latin typeface="+mn-ea"/>
                <a:ea typeface="+mn-ea"/>
              </a:rPr>
              <a:t>3</a:t>
            </a:r>
            <a:r>
              <a:rPr lang="ja-JP" altLang="en-US" sz="1400" dirty="0">
                <a:solidFill>
                  <a:schemeClr val="tx1">
                    <a:lumMod val="95000"/>
                    <a:lumOff val="5000"/>
                  </a:schemeClr>
                </a:solidFill>
                <a:latin typeface="+mn-ea"/>
                <a:ea typeface="+mn-ea"/>
              </a:rPr>
              <a:t>営業日）。</a:t>
            </a:r>
            <a:endParaRPr lang="en-US" altLang="ja-JP" sz="1400" dirty="0">
              <a:solidFill>
                <a:schemeClr val="tx1">
                  <a:lumMod val="95000"/>
                  <a:lumOff val="5000"/>
                </a:schemeClr>
              </a:solidFill>
              <a:latin typeface="+mn-ea"/>
              <a:ea typeface="+mn-ea"/>
            </a:endParaRPr>
          </a:p>
          <a:p>
            <a:pPr eaLnBrk="1" fontAlgn="auto" hangingPunct="1">
              <a:spcBef>
                <a:spcPts val="0"/>
              </a:spcBef>
              <a:spcAft>
                <a:spcPts val="0"/>
              </a:spcAft>
            </a:pPr>
            <a:br>
              <a:rPr lang="ja-JP" altLang="en-US" sz="1400" dirty="0">
                <a:solidFill>
                  <a:srgbClr val="000000"/>
                </a:solidFill>
                <a:latin typeface="+mn-ea"/>
                <a:ea typeface="+mn-ea"/>
              </a:rPr>
            </a:br>
            <a:r>
              <a:rPr lang="ja-JP" altLang="en-US" sz="1400" dirty="0">
                <a:solidFill>
                  <a:schemeClr val="tx1">
                    <a:lumMod val="95000"/>
                    <a:lumOff val="5000"/>
                  </a:schemeClr>
                </a:solidFill>
                <a:latin typeface="+mn-ea"/>
                <a:ea typeface="+mn-ea"/>
              </a:rPr>
              <a:t>掲載制限カテゴリーに該当すると判断できる場合は本フォームでの確認依頼は不要です。判断に迷う場合に限りご利用ください。</a:t>
            </a:r>
          </a:p>
          <a:p>
            <a:pPr eaLnBrk="1" fontAlgn="auto" hangingPunct="1">
              <a:spcBef>
                <a:spcPts val="0"/>
              </a:spcBef>
              <a:spcAft>
                <a:spcPts val="0"/>
              </a:spcAft>
            </a:pPr>
            <a:r>
              <a:rPr lang="ja-JP" altLang="en-US" sz="1400" dirty="0">
                <a:solidFill>
                  <a:schemeClr val="tx1">
                    <a:lumMod val="95000"/>
                    <a:lumOff val="5000"/>
                  </a:schemeClr>
                </a:solidFill>
                <a:latin typeface="+mn-ea"/>
                <a:ea typeface="+mn-ea"/>
              </a:rPr>
              <a:t>掲載面・広告商品ごとの掲載制限や事前提案可否は本フォームにおける確認の対象外です。</a:t>
            </a:r>
            <a:endParaRPr lang="en-US" altLang="ja-JP" sz="1400" dirty="0">
              <a:solidFill>
                <a:schemeClr val="tx1">
                  <a:lumMod val="95000"/>
                  <a:lumOff val="5000"/>
                </a:schemeClr>
              </a:solidFill>
              <a:latin typeface="+mn-ea"/>
              <a:ea typeface="+mn-ea"/>
            </a:endParaRPr>
          </a:p>
          <a:p>
            <a:pPr eaLnBrk="1" fontAlgn="auto" hangingPunct="1">
              <a:spcBef>
                <a:spcPts val="0"/>
              </a:spcBef>
              <a:spcAft>
                <a:spcPts val="0"/>
              </a:spcAft>
            </a:pPr>
            <a:endParaRPr lang="en-US" altLang="ja-JP" sz="1400" dirty="0">
              <a:solidFill>
                <a:srgbClr val="000000"/>
              </a:solidFill>
              <a:latin typeface="+mn-ea"/>
              <a:ea typeface="+mn-ea"/>
            </a:endParaRPr>
          </a:p>
          <a:p>
            <a:pPr eaLnBrk="1" fontAlgn="auto" hangingPunct="1">
              <a:spcBef>
                <a:spcPts val="0"/>
              </a:spcBef>
              <a:spcAft>
                <a:spcPts val="0"/>
              </a:spcAft>
            </a:pPr>
            <a:endParaRPr lang="en-US" altLang="ja-JP" sz="1400" dirty="0">
              <a:solidFill>
                <a:srgbClr val="000000"/>
              </a:solidFill>
              <a:latin typeface="Calibri" panose="020F0502020204030204"/>
              <a:ea typeface="メイリオ" panose="020B0604030504040204" pitchFamily="50" charset="-128"/>
            </a:endParaRPr>
          </a:p>
        </p:txBody>
      </p:sp>
      <p:sp>
        <p:nvSpPr>
          <p:cNvPr id="4" name="テキスト プレースホルダー 10">
            <a:extLst>
              <a:ext uri="{FF2B5EF4-FFF2-40B4-BE49-F238E27FC236}">
                <a16:creationId xmlns:a16="http://schemas.microsoft.com/office/drawing/2014/main" id="{1CE1CDF4-54E6-23EF-B17A-9F7DAEC41FD9}"/>
              </a:ext>
            </a:extLst>
          </p:cNvPr>
          <p:cNvSpPr txBox="1">
            <a:spLocks/>
          </p:cNvSpPr>
          <p:nvPr/>
        </p:nvSpPr>
        <p:spPr>
          <a:xfrm>
            <a:off x="2146044" y="4883979"/>
            <a:ext cx="9972335" cy="1224000"/>
          </a:xfrm>
          <a:prstGeom prst="rect">
            <a:avLst/>
          </a:prstGeom>
        </p:spPr>
        <p:txBody>
          <a:bodyPr lIns="0" tIns="3600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400" dirty="0">
                <a:solidFill>
                  <a:schemeClr val="tx1">
                    <a:lumMod val="95000"/>
                    <a:lumOff val="5000"/>
                  </a:schemeClr>
                </a:solidFill>
                <a:latin typeface="+mn-ea"/>
              </a:rPr>
              <a:t>予約時に登録いただいた掲載制限の内容と、入稿後の広告カテゴリー審査に差異がある場合「カテゴリー差分」のメールが送付されます。</a:t>
            </a:r>
            <a:endParaRPr lang="en-US" altLang="ja-JP" sz="1400" dirty="0">
              <a:solidFill>
                <a:schemeClr val="tx1">
                  <a:lumMod val="95000"/>
                  <a:lumOff val="5000"/>
                </a:schemeClr>
              </a:solidFill>
              <a:latin typeface="+mn-ea"/>
            </a:endParaRPr>
          </a:p>
          <a:p>
            <a:r>
              <a:rPr lang="ja-JP" altLang="en-US" sz="1400" dirty="0">
                <a:solidFill>
                  <a:schemeClr val="tx1">
                    <a:lumMod val="95000"/>
                    <a:lumOff val="5000"/>
                  </a:schemeClr>
                </a:solidFill>
                <a:latin typeface="+mn-ea"/>
              </a:rPr>
              <a:t>必ずご確認いただきますようお願いします。</a:t>
            </a:r>
          </a:p>
          <a:p>
            <a:pPr defTabSz="914400">
              <a:lnSpc>
                <a:spcPct val="120000"/>
              </a:lnSpc>
              <a:spcBef>
                <a:spcPts val="0"/>
              </a:spcBef>
              <a:spcAft>
                <a:spcPts val="600"/>
              </a:spcAft>
              <a:defRPr/>
            </a:pPr>
            <a:endParaRPr lang="ja-JP" dirty="0">
              <a:cs typeface="Calibri" panose="020F0502020204030204"/>
            </a:endParaRPr>
          </a:p>
        </p:txBody>
      </p:sp>
      <p:pic>
        <p:nvPicPr>
          <p:cNvPr id="5" name="図プレースホルダー 10" descr="アイコン&#10;&#10;自動的に生成された説明">
            <a:extLst>
              <a:ext uri="{FF2B5EF4-FFF2-40B4-BE49-F238E27FC236}">
                <a16:creationId xmlns:a16="http://schemas.microsoft.com/office/drawing/2014/main" id="{55BE6426-5608-C60B-AC86-FD1F5C08867B}"/>
              </a:ext>
            </a:extLst>
          </p:cNvPr>
          <p:cNvPicPr>
            <a:picLocks noChangeAspect="1"/>
          </p:cNvPicPr>
          <p:nvPr/>
        </p:nvPicPr>
        <p:blipFill>
          <a:blip r:embed="rId5">
            <a:duotone>
              <a:schemeClr val="accent1">
                <a:shade val="45000"/>
                <a:satMod val="135000"/>
              </a:schemeClr>
              <a:prstClr val="white"/>
            </a:duotone>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rcRect t="3900" b="3900"/>
          <a:stretch/>
        </p:blipFill>
        <p:spPr>
          <a:xfrm>
            <a:off x="1094919" y="4964710"/>
            <a:ext cx="970646" cy="896118"/>
          </a:xfrm>
          <a:prstGeom prst="rect">
            <a:avLst/>
          </a:prstGeom>
        </p:spPr>
      </p:pic>
    </p:spTree>
    <p:extLst>
      <p:ext uri="{BB962C8B-B14F-4D97-AF65-F5344CB8AC3E}">
        <p14:creationId xmlns:p14="http://schemas.microsoft.com/office/powerpoint/2010/main" val="1071687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プレースホルダー 10">
            <a:extLst>
              <a:ext uri="{FF2B5EF4-FFF2-40B4-BE49-F238E27FC236}">
                <a16:creationId xmlns:a16="http://schemas.microsoft.com/office/drawing/2014/main" id="{83FBD00F-77AA-93C7-31A2-FA74AFB2399E}"/>
              </a:ext>
            </a:extLst>
          </p:cNvPr>
          <p:cNvPicPr>
            <a:picLocks noGrp="1" noChangeAspect="1"/>
          </p:cNvPicPr>
          <p:nvPr>
            <p:ph type="pic" sz="quarter" idx="15"/>
          </p:nvPr>
        </p:nvPicPr>
        <p:blipFill>
          <a:blip r:embed="rId2"/>
          <a:srcRect t="137" b="137"/>
          <a:stretch/>
        </p:blipFill>
        <p:spPr>
          <a:solidFill>
            <a:srgbClr val="FFFFFF"/>
          </a:solidFill>
        </p:spPr>
      </p:pic>
      <p:sp>
        <p:nvSpPr>
          <p:cNvPr id="3" name="テキスト プレースホルダー 2">
            <a:extLst>
              <a:ext uri="{FF2B5EF4-FFF2-40B4-BE49-F238E27FC236}">
                <a16:creationId xmlns:a16="http://schemas.microsoft.com/office/drawing/2014/main" id="{24A29292-73BA-9A2F-5F05-E36BF8F774FB}"/>
              </a:ext>
            </a:extLst>
          </p:cNvPr>
          <p:cNvSpPr>
            <a:spLocks noGrp="1"/>
          </p:cNvSpPr>
          <p:nvPr>
            <p:ph type="body" sz="quarter" idx="19"/>
          </p:nvPr>
        </p:nvSpPr>
        <p:spPr/>
        <p:txBody>
          <a:bodyPr/>
          <a:lstStyle/>
          <a:p>
            <a:r>
              <a:rPr lang="ja-JP" altLang="en-US" dirty="0"/>
              <a:t>概要</a:t>
            </a:r>
            <a:endParaRPr kumimoji="1" lang="ja-JP" altLang="en-US" dirty="0"/>
          </a:p>
        </p:txBody>
      </p:sp>
      <p:sp>
        <p:nvSpPr>
          <p:cNvPr id="8" name="テキスト プレースホルダー 7">
            <a:extLst>
              <a:ext uri="{FF2B5EF4-FFF2-40B4-BE49-F238E27FC236}">
                <a16:creationId xmlns:a16="http://schemas.microsoft.com/office/drawing/2014/main" id="{E674F640-62D4-F9A0-1F1C-08F19ECDCC0B}"/>
              </a:ext>
            </a:extLst>
          </p:cNvPr>
          <p:cNvSpPr>
            <a:spLocks noGrp="1"/>
          </p:cNvSpPr>
          <p:nvPr>
            <p:ph type="body" sz="quarter" idx="20"/>
          </p:nvPr>
        </p:nvSpPr>
        <p:spPr/>
        <p:txBody>
          <a:bodyPr/>
          <a:lstStyle/>
          <a:p>
            <a:r>
              <a:rPr lang="en-US" altLang="ja-JP" dirty="0"/>
              <a:t>01</a:t>
            </a:r>
            <a:endParaRPr lang="ja-JP" altLang="en-US"/>
          </a:p>
        </p:txBody>
      </p:sp>
    </p:spTree>
    <p:extLst>
      <p:ext uri="{BB962C8B-B14F-4D97-AF65-F5344CB8AC3E}">
        <p14:creationId xmlns:p14="http://schemas.microsoft.com/office/powerpoint/2010/main" val="2615347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A1FC9-1A85-6C5F-0775-537F4B20794A}"/>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2F161AA6-4F6E-0B7C-877E-6158FF691820}"/>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7" name="図プレースホルダー 8" descr="アイコン&#10;&#10;自動的に生成された説明">
            <a:extLst>
              <a:ext uri="{FF2B5EF4-FFF2-40B4-BE49-F238E27FC236}">
                <a16:creationId xmlns:a16="http://schemas.microsoft.com/office/drawing/2014/main" id="{3DF3AF44-3D33-A253-CEFE-13A698D83FD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E5C52814-C3E5-7CDB-D41B-3D6B08B8ED0C}"/>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販売制限</a:t>
            </a:r>
            <a:endParaRPr kumimoji="1" lang="ja-JP" altLang="en-US" dirty="0">
              <a:solidFill>
                <a:srgbClr val="000048"/>
              </a:solidFill>
            </a:endParaRPr>
          </a:p>
        </p:txBody>
      </p:sp>
      <p:graphicFrame>
        <p:nvGraphicFramePr>
          <p:cNvPr id="16" name="表 15">
            <a:extLst>
              <a:ext uri="{FF2B5EF4-FFF2-40B4-BE49-F238E27FC236}">
                <a16:creationId xmlns:a16="http://schemas.microsoft.com/office/drawing/2014/main" id="{605103F9-7FD3-10D0-06C1-701255F929C3}"/>
              </a:ext>
            </a:extLst>
          </p:cNvPr>
          <p:cNvGraphicFramePr>
            <a:graphicFrameLocks noGrp="1"/>
          </p:cNvGraphicFramePr>
          <p:nvPr>
            <p:extLst>
              <p:ext uri="{D42A27DB-BD31-4B8C-83A1-F6EECF244321}">
                <p14:modId xmlns:p14="http://schemas.microsoft.com/office/powerpoint/2010/main" val="3078331332"/>
              </p:ext>
            </p:extLst>
          </p:nvPr>
        </p:nvGraphicFramePr>
        <p:xfrm>
          <a:off x="479425" y="1509020"/>
          <a:ext cx="11030404" cy="3798594"/>
        </p:xfrm>
        <a:graphic>
          <a:graphicData uri="http://schemas.openxmlformats.org/drawingml/2006/table">
            <a:tbl>
              <a:tblPr firstCol="1" bandRow="1"/>
              <a:tblGrid>
                <a:gridCol w="6056177">
                  <a:extLst>
                    <a:ext uri="{9D8B030D-6E8A-4147-A177-3AD203B41FA5}">
                      <a16:colId xmlns:a16="http://schemas.microsoft.com/office/drawing/2014/main" val="792911817"/>
                    </a:ext>
                  </a:extLst>
                </a:gridCol>
                <a:gridCol w="4974227">
                  <a:extLst>
                    <a:ext uri="{9D8B030D-6E8A-4147-A177-3AD203B41FA5}">
                      <a16:colId xmlns:a16="http://schemas.microsoft.com/office/drawing/2014/main" val="3057805663"/>
                    </a:ext>
                  </a:extLst>
                </a:gridCol>
              </a:tblGrid>
              <a:tr h="34259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algn="ctr" defTabSz="914423" rtl="0" eaLnBrk="1" latinLnBrk="0" hangingPunct="1"/>
                      <a:r>
                        <a:rPr kumimoji="1" lang="ja-JP" altLang="en-US" sz="800" b="1" kern="1200" dirty="0">
                          <a:solidFill>
                            <a:schemeClr val="bg1"/>
                          </a:solidFill>
                          <a:latin typeface="Meiryo" panose="020B0604030504040204" pitchFamily="34" charset="-128"/>
                          <a:ea typeface="Meiryo" panose="020B0604030504040204" pitchFamily="34" charset="-128"/>
                          <a:cs typeface="+mn-cs"/>
                        </a:rPr>
                        <a:t>業種、商品・サービス</a:t>
                      </a:r>
                    </a:p>
                  </a:txBody>
                  <a:tcPr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bg1"/>
                          </a:solidFill>
                          <a:latin typeface="Meiryo" panose="020B0604030504040204" pitchFamily="34" charset="-128"/>
                          <a:ea typeface="Meiryo" panose="020B0604030504040204" pitchFamily="34" charset="-128"/>
                          <a:cs typeface="+mn-cs"/>
                        </a:rPr>
                        <a:t>配信条件</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288000">
                <a:tc>
                  <a:txBody>
                    <a:bodyPr/>
                    <a:lstStyle/>
                    <a:p>
                      <a:pPr lvl="1" algn="l" fontAlgn="ctr">
                        <a:buNone/>
                      </a:pPr>
                      <a:r>
                        <a:rPr kumimoji="1" lang="ja-JP" altLang="en-US" sz="850" b="0" u="none" strike="noStrike" kern="1200" dirty="0">
                          <a:solidFill>
                            <a:schemeClr val="bg1"/>
                          </a:solidFill>
                          <a:effectLst/>
                          <a:latin typeface="Meiryo" panose="020B0604030504040204" pitchFamily="34" charset="-128"/>
                          <a:ea typeface="Meiryo" panose="020B0604030504040204" pitchFamily="34" charset="-128"/>
                          <a:cs typeface="+mn-cs"/>
                        </a:rPr>
                        <a:t>アルコール・ノンアルコール飲料</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※20</a:t>
                      </a:r>
                      <a:r>
                        <a:rPr lang="ja-JP" altLang="en-US" sz="900" b="0" u="none" strike="noStrike" dirty="0">
                          <a:solidFill>
                            <a:schemeClr val="tx1">
                              <a:lumMod val="95000"/>
                              <a:lumOff val="5000"/>
                            </a:schemeClr>
                          </a:solidFill>
                          <a:effectLst/>
                          <a:latin typeface="Meiryo"/>
                          <a:ea typeface="Meiryo"/>
                        </a:rPr>
                        <a:t>歳以上への配信</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698764397"/>
                  </a:ext>
                </a:extLst>
              </a:tr>
              <a:tr h="288000">
                <a:tc>
                  <a:txBody>
                    <a:bodyPr/>
                    <a:lstStyle/>
                    <a:p>
                      <a:pPr marL="457200" lvl="1" algn="l" defTabSz="914400" rtl="0" eaLnBrk="1" fontAlgn="ctr" latinLnBrk="0" hangingPunct="1">
                        <a:buNone/>
                      </a:pPr>
                      <a:r>
                        <a:rPr kumimoji="1" lang="ja-JP" altLang="en-US" sz="850" b="0" u="none" strike="noStrike" kern="1200" dirty="0">
                          <a:solidFill>
                            <a:schemeClr val="bg1"/>
                          </a:solidFill>
                          <a:effectLst/>
                          <a:latin typeface="Meiryo" panose="020B0604030504040204" pitchFamily="34" charset="-128"/>
                          <a:ea typeface="Meiryo" panose="020B0604030504040204" pitchFamily="34" charset="-128"/>
                          <a:cs typeface="+mn-cs"/>
                        </a:rPr>
                        <a:t>消費者金融・カードローン（一部当社が認めた企業）</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※20</a:t>
                      </a:r>
                      <a:r>
                        <a:rPr lang="ja-JP" altLang="en-US" sz="900" b="0" u="none" strike="noStrike" dirty="0">
                          <a:solidFill>
                            <a:schemeClr val="tx1">
                              <a:lumMod val="95000"/>
                              <a:lumOff val="5000"/>
                            </a:schemeClr>
                          </a:solidFill>
                          <a:effectLst/>
                          <a:latin typeface="Meiryo"/>
                          <a:ea typeface="Meiryo"/>
                        </a:rPr>
                        <a:t>歳以上への配信</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8395334"/>
                  </a:ext>
                </a:extLst>
              </a:tr>
              <a:tr h="288000">
                <a:tc>
                  <a:txBody>
                    <a:bodyPr/>
                    <a:lstStyle/>
                    <a:p>
                      <a:pPr marL="457200" lvl="1" algn="l" defTabSz="914400" rtl="0" eaLnBrk="1" fontAlgn="ctr" latinLnBrk="0" hangingPunct="1">
                        <a:buNone/>
                      </a:pPr>
                      <a:r>
                        <a:rPr kumimoji="1" lang="zh-TW" altLang="en-US" sz="850" b="0" u="none" strike="noStrike" kern="1200" dirty="0">
                          <a:solidFill>
                            <a:schemeClr val="bg1"/>
                          </a:solidFill>
                          <a:effectLst/>
                          <a:latin typeface="Meiryo" panose="020B0604030504040204" pitchFamily="34" charset="-128"/>
                          <a:ea typeface="Meiryo" panose="020B0604030504040204" pitchFamily="34" charset="-128"/>
                          <a:cs typeface="+mn-cs"/>
                        </a:rPr>
                        <a:t>金融商品取引業（証券、株、</a:t>
                      </a:r>
                      <a:r>
                        <a:rPr kumimoji="1" lang="en-US" altLang="zh-TW" sz="850" b="0" u="none" strike="noStrike" kern="1200" dirty="0">
                          <a:solidFill>
                            <a:schemeClr val="bg1"/>
                          </a:solidFill>
                          <a:effectLst/>
                          <a:latin typeface="Meiryo" panose="020B0604030504040204" pitchFamily="34" charset="-128"/>
                          <a:ea typeface="Meiryo" panose="020B0604030504040204" pitchFamily="34" charset="-128"/>
                          <a:cs typeface="+mn-cs"/>
                        </a:rPr>
                        <a:t>FX</a:t>
                      </a:r>
                      <a:r>
                        <a:rPr kumimoji="1" lang="zh-TW" altLang="en-US" sz="850" b="0" u="none" strike="noStrike" kern="1200" dirty="0">
                          <a:solidFill>
                            <a:schemeClr val="bg1"/>
                          </a:solidFill>
                          <a:effectLst/>
                          <a:latin typeface="Meiryo" panose="020B0604030504040204" pitchFamily="34" charset="-128"/>
                          <a:ea typeface="Meiryo" panose="020B0604030504040204" pitchFamily="34" charset="-128"/>
                          <a:cs typeface="+mn-cs"/>
                        </a:rPr>
                        <a:t>）</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※20</a:t>
                      </a:r>
                      <a:r>
                        <a:rPr lang="ja-JP" altLang="en-US" sz="900" b="0" u="none" strike="noStrike" dirty="0">
                          <a:solidFill>
                            <a:schemeClr val="tx1">
                              <a:lumMod val="95000"/>
                              <a:lumOff val="5000"/>
                            </a:schemeClr>
                          </a:solidFill>
                          <a:effectLst/>
                          <a:latin typeface="Meiryo"/>
                          <a:ea typeface="Meiryo"/>
                        </a:rPr>
                        <a:t>歳以上への配信</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14556426"/>
                  </a:ext>
                </a:extLst>
              </a:tr>
              <a:tr h="288000">
                <a:tc>
                  <a:txBody>
                    <a:bodyPr/>
                    <a:lstStyle/>
                    <a:p>
                      <a:pPr marL="457200" lvl="1" algn="l" defTabSz="914400" rtl="0" eaLnBrk="1" fontAlgn="ctr" latinLnBrk="0" hangingPunct="1">
                        <a:buNone/>
                      </a:pPr>
                      <a:r>
                        <a:rPr kumimoji="1" lang="ja-JP" altLang="en-US" sz="850" b="0" u="none" strike="noStrike" kern="1200" dirty="0">
                          <a:solidFill>
                            <a:schemeClr val="bg1"/>
                          </a:solidFill>
                          <a:effectLst/>
                          <a:latin typeface="Meiryo" panose="020B0604030504040204" pitchFamily="34" charset="-128"/>
                          <a:ea typeface="Meiryo" panose="020B0604030504040204" pitchFamily="34" charset="-128"/>
                          <a:cs typeface="+mn-cs"/>
                        </a:rPr>
                        <a:t>公営競技（競馬・競艇・競輪・オートレース）</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※20</a:t>
                      </a:r>
                      <a:r>
                        <a:rPr lang="ja-JP" altLang="en-US" sz="900" b="0" u="none" strike="noStrike" dirty="0">
                          <a:solidFill>
                            <a:schemeClr val="tx1">
                              <a:lumMod val="95000"/>
                              <a:lumOff val="5000"/>
                            </a:schemeClr>
                          </a:solidFill>
                          <a:effectLst/>
                          <a:latin typeface="Meiryo"/>
                          <a:ea typeface="Meiryo"/>
                        </a:rPr>
                        <a:t>歳以上への配信</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45162569"/>
                  </a:ext>
                </a:extLst>
              </a:tr>
              <a:tr h="288000">
                <a:tc>
                  <a:txBody>
                    <a:bodyPr/>
                    <a:lstStyle/>
                    <a:p>
                      <a:pPr marL="457200" lvl="1" algn="l" defTabSz="914400" rtl="0" eaLnBrk="1" fontAlgn="ctr" latinLnBrk="0" hangingPunct="1">
                        <a:buNone/>
                      </a:pPr>
                      <a:r>
                        <a:rPr kumimoji="1" lang="ja-JP" altLang="en-US" sz="850" b="0" u="none" strike="noStrike" kern="1200">
                          <a:solidFill>
                            <a:schemeClr val="bg1"/>
                          </a:solidFill>
                          <a:effectLst/>
                          <a:latin typeface="Meiryo" panose="020B0604030504040204" pitchFamily="34" charset="-128"/>
                          <a:ea typeface="Meiryo" panose="020B0604030504040204" pitchFamily="34" charset="-128"/>
                          <a:cs typeface="+mn-cs"/>
                        </a:rPr>
                        <a:t>スポーツ振興くじ</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※20</a:t>
                      </a:r>
                      <a:r>
                        <a:rPr lang="ja-JP" altLang="en-US" sz="900" b="0" u="none" strike="noStrike" dirty="0">
                          <a:solidFill>
                            <a:schemeClr val="tx1">
                              <a:lumMod val="95000"/>
                              <a:lumOff val="5000"/>
                            </a:schemeClr>
                          </a:solidFill>
                          <a:effectLst/>
                          <a:latin typeface="Meiryo"/>
                          <a:ea typeface="Meiryo"/>
                        </a:rPr>
                        <a:t>歳以上への配信</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78296829"/>
                  </a:ext>
                </a:extLst>
              </a:tr>
              <a:tr h="288000">
                <a:tc>
                  <a:txBody>
                    <a:bodyPr/>
                    <a:lstStyle/>
                    <a:p>
                      <a:pPr marL="457200" lvl="1" algn="l" defTabSz="914400" rtl="0" eaLnBrk="1" fontAlgn="ctr" latinLnBrk="0" hangingPunct="1">
                        <a:buNone/>
                      </a:pPr>
                      <a:r>
                        <a:rPr kumimoji="1" lang="ja-JP" altLang="en-US" sz="850" b="0" u="none" strike="noStrike" kern="1200" dirty="0">
                          <a:solidFill>
                            <a:schemeClr val="bg1"/>
                          </a:solidFill>
                          <a:effectLst/>
                          <a:latin typeface="Meiryo" panose="020B0604030504040204" pitchFamily="34" charset="-128"/>
                          <a:ea typeface="Meiryo" panose="020B0604030504040204" pitchFamily="34" charset="-128"/>
                          <a:cs typeface="+mn-cs"/>
                        </a:rPr>
                        <a:t>宝くじ（ジャンボ、数字選択式）</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※20</a:t>
                      </a:r>
                      <a:r>
                        <a:rPr lang="ja-JP" altLang="en-US" sz="900" b="0" u="none" strike="noStrike" dirty="0">
                          <a:solidFill>
                            <a:schemeClr val="tx1">
                              <a:lumMod val="95000"/>
                              <a:lumOff val="5000"/>
                            </a:schemeClr>
                          </a:solidFill>
                          <a:effectLst/>
                          <a:latin typeface="Meiryo"/>
                          <a:ea typeface="Meiryo"/>
                        </a:rPr>
                        <a:t>歳以上への配信</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C"/>
                    </a:solidFill>
                  </a:tcPr>
                </a:tc>
                <a:extLst>
                  <a:ext uri="{0D108BD9-81ED-4DB2-BD59-A6C34878D82A}">
                    <a16:rowId xmlns:a16="http://schemas.microsoft.com/office/drawing/2014/main" val="2327458966"/>
                  </a:ext>
                </a:extLst>
              </a:tr>
              <a:tr h="288000">
                <a:tc>
                  <a:txBody>
                    <a:bodyPr/>
                    <a:lstStyle/>
                    <a:p>
                      <a:pPr marL="457200" lvl="1" algn="l" defTabSz="914400" rtl="0" eaLnBrk="1" fontAlgn="ctr" latinLnBrk="0" hangingPunct="1">
                        <a:buNone/>
                      </a:pPr>
                      <a:r>
                        <a:rPr kumimoji="1" lang="ja-JP" altLang="en-US" sz="850" b="0" u="none" strike="noStrike" kern="1200" dirty="0">
                          <a:solidFill>
                            <a:schemeClr val="bg1"/>
                          </a:solidFill>
                          <a:effectLst/>
                          <a:latin typeface="Meiryo" panose="020B0604030504040204" pitchFamily="34" charset="-128"/>
                          <a:ea typeface="Meiryo" panose="020B0604030504040204" pitchFamily="34" charset="-128"/>
                          <a:cs typeface="+mn-cs"/>
                        </a:rPr>
                        <a:t>タバコ企業広告・マナー広告</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※20</a:t>
                      </a:r>
                      <a:r>
                        <a:rPr lang="ja-JP" altLang="en-US" sz="900" b="0" u="none" strike="noStrike" dirty="0">
                          <a:solidFill>
                            <a:schemeClr val="tx1">
                              <a:lumMod val="95000"/>
                              <a:lumOff val="5000"/>
                            </a:schemeClr>
                          </a:solidFill>
                          <a:effectLst/>
                          <a:latin typeface="Meiryo"/>
                          <a:ea typeface="Meiryo"/>
                        </a:rPr>
                        <a:t>歳以上への配信</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C"/>
                    </a:solidFill>
                  </a:tcPr>
                </a:tc>
                <a:extLst>
                  <a:ext uri="{0D108BD9-81ED-4DB2-BD59-A6C34878D82A}">
                    <a16:rowId xmlns:a16="http://schemas.microsoft.com/office/drawing/2014/main" val="143799200"/>
                  </a:ext>
                </a:extLst>
              </a:tr>
              <a:tr h="288000">
                <a:tc>
                  <a:txBody>
                    <a:bodyPr/>
                    <a:lstStyle/>
                    <a:p>
                      <a:pPr marL="457200" lvl="1" algn="l" defTabSz="914400" rtl="0" eaLnBrk="1" fontAlgn="ctr" latinLnBrk="0" hangingPunct="1">
                        <a:buNone/>
                      </a:pPr>
                      <a:r>
                        <a:rPr kumimoji="1" lang="ja-JP" altLang="en-US" sz="850" b="0" u="none" strike="noStrike" kern="1200" dirty="0">
                          <a:solidFill>
                            <a:schemeClr val="bg1"/>
                          </a:solidFill>
                          <a:effectLst/>
                          <a:latin typeface="Meiryo" panose="020B0604030504040204" pitchFamily="34" charset="-128"/>
                          <a:ea typeface="Meiryo" panose="020B0604030504040204" pitchFamily="34" charset="-128"/>
                          <a:cs typeface="+mn-cs"/>
                        </a:rPr>
                        <a:t>出会い系</a:t>
                      </a:r>
                      <a:r>
                        <a:rPr kumimoji="1" lang="en-US" altLang="ja-JP" sz="850" b="0" u="none" strike="noStrike" kern="1200" dirty="0">
                          <a:solidFill>
                            <a:schemeClr val="bg1"/>
                          </a:solidFill>
                          <a:effectLst/>
                          <a:latin typeface="Meiryo" panose="020B0604030504040204" pitchFamily="34" charset="-128"/>
                          <a:ea typeface="Meiryo" panose="020B0604030504040204" pitchFamily="34" charset="-128"/>
                          <a:cs typeface="+mn-cs"/>
                        </a:rPr>
                        <a:t>/</a:t>
                      </a:r>
                      <a:r>
                        <a:rPr kumimoji="1" lang="ja-JP" altLang="en-US" sz="850" b="0" u="none" strike="noStrike" kern="1200" dirty="0">
                          <a:solidFill>
                            <a:schemeClr val="bg1"/>
                          </a:solidFill>
                          <a:effectLst/>
                          <a:latin typeface="Meiryo" panose="020B0604030504040204" pitchFamily="34" charset="-128"/>
                          <a:ea typeface="Meiryo" panose="020B0604030504040204" pitchFamily="34" charset="-128"/>
                          <a:cs typeface="+mn-cs"/>
                        </a:rPr>
                        <a:t>マッチングアプリ</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※20</a:t>
                      </a:r>
                      <a:r>
                        <a:rPr lang="ja-JP" altLang="en-US" sz="900" b="0" u="none" strike="noStrike" dirty="0">
                          <a:solidFill>
                            <a:schemeClr val="tx1">
                              <a:lumMod val="95000"/>
                              <a:lumOff val="5000"/>
                            </a:schemeClr>
                          </a:solidFill>
                          <a:effectLst/>
                          <a:latin typeface="Meiryo"/>
                          <a:ea typeface="Meiryo"/>
                        </a:rPr>
                        <a:t>歳以上への配信</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88000">
                <a:tc>
                  <a:txBody>
                    <a:bodyPr/>
                    <a:lstStyle/>
                    <a:p>
                      <a:pPr marL="457200" lvl="1" algn="l" defTabSz="914400" rtl="0" eaLnBrk="1" fontAlgn="ctr" latinLnBrk="0" hangingPunct="1">
                        <a:buNone/>
                      </a:pPr>
                      <a:r>
                        <a:rPr kumimoji="1" lang="ja-JP" altLang="en-US" sz="850" b="0" u="none" strike="noStrike" kern="1200">
                          <a:solidFill>
                            <a:schemeClr val="bg1"/>
                          </a:solidFill>
                          <a:effectLst/>
                          <a:latin typeface="Meiryo" panose="020B0604030504040204" pitchFamily="34" charset="-128"/>
                          <a:ea typeface="Meiryo" panose="020B0604030504040204" pitchFamily="34" charset="-128"/>
                          <a:cs typeface="+mn-cs"/>
                        </a:rPr>
                        <a:t>美容医療</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※20</a:t>
                      </a:r>
                      <a:r>
                        <a:rPr lang="ja-JP" altLang="en-US" sz="900" b="0" u="none" strike="noStrike" dirty="0">
                          <a:solidFill>
                            <a:schemeClr val="tx1">
                              <a:lumMod val="95000"/>
                              <a:lumOff val="5000"/>
                            </a:schemeClr>
                          </a:solidFill>
                          <a:effectLst/>
                          <a:latin typeface="Meiryo"/>
                          <a:ea typeface="Meiryo"/>
                        </a:rPr>
                        <a:t>歳以上への配信</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812486826"/>
                  </a:ext>
                </a:extLst>
              </a:tr>
              <a:tr h="288000">
                <a:tc>
                  <a:txBody>
                    <a:bodyPr/>
                    <a:lstStyle/>
                    <a:p>
                      <a:pPr marL="457200" lvl="1" algn="l" defTabSz="914400" rtl="0" eaLnBrk="1" fontAlgn="ctr" latinLnBrk="0" hangingPunct="1">
                        <a:buNone/>
                      </a:pPr>
                      <a:r>
                        <a:rPr kumimoji="1" lang="ja-JP" altLang="en-US" sz="850" b="0" u="none" strike="noStrike" kern="1200">
                          <a:solidFill>
                            <a:schemeClr val="bg1"/>
                          </a:solidFill>
                          <a:effectLst/>
                          <a:latin typeface="Meiryo" panose="020B0604030504040204" pitchFamily="34" charset="-128"/>
                          <a:ea typeface="Meiryo" panose="020B0604030504040204" pitchFamily="34" charset="-128"/>
                          <a:cs typeface="+mn-cs"/>
                        </a:rPr>
                        <a:t>生理用品、尿漏れ用品</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a:t>
                      </a:r>
                      <a:r>
                        <a:rPr lang="ja-JP" altLang="en-US" sz="900" b="0" u="none" strike="noStrike" dirty="0">
                          <a:solidFill>
                            <a:schemeClr val="tx1">
                              <a:lumMod val="95000"/>
                              <a:lumOff val="5000"/>
                            </a:schemeClr>
                          </a:solidFill>
                          <a:effectLst/>
                          <a:latin typeface="Meiryo"/>
                          <a:ea typeface="Meiryo"/>
                        </a:rPr>
                        <a:t>女性ターゲティング必須</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24464143"/>
                  </a:ext>
                </a:extLst>
              </a:tr>
              <a:tr h="288000">
                <a:tc>
                  <a:txBody>
                    <a:bodyPr/>
                    <a:lstStyle/>
                    <a:p>
                      <a:pPr marL="457200" lvl="1" algn="l" defTabSz="914400" rtl="0" eaLnBrk="1" fontAlgn="ctr" latinLnBrk="0" hangingPunct="1">
                        <a:buNone/>
                      </a:pPr>
                      <a:r>
                        <a:rPr kumimoji="1" lang="ja-JP" altLang="en-US" sz="850" b="0" u="none" strike="noStrike" kern="1200" dirty="0">
                          <a:solidFill>
                            <a:schemeClr val="bg1"/>
                          </a:solidFill>
                          <a:effectLst/>
                          <a:latin typeface="Meiryo" panose="020B0604030504040204" pitchFamily="34" charset="-128"/>
                          <a:ea typeface="Meiryo" panose="020B0604030504040204" pitchFamily="34" charset="-128"/>
                          <a:cs typeface="+mn-cs"/>
                        </a:rPr>
                        <a:t>下着</a:t>
                      </a:r>
                      <a:r>
                        <a:rPr kumimoji="1" lang="en-US" altLang="ja-JP" sz="850" b="0" u="none" strike="noStrike" kern="1200" dirty="0">
                          <a:solidFill>
                            <a:schemeClr val="bg1"/>
                          </a:solidFill>
                          <a:effectLst/>
                          <a:latin typeface="Meiryo" panose="020B0604030504040204" pitchFamily="34" charset="-128"/>
                          <a:ea typeface="Meiryo" panose="020B0604030504040204" pitchFamily="34" charset="-128"/>
                          <a:cs typeface="+mn-cs"/>
                        </a:rPr>
                        <a:t>/</a:t>
                      </a:r>
                      <a:r>
                        <a:rPr kumimoji="1" lang="ja-JP" altLang="en-US" sz="850" b="0" u="none" strike="noStrike" kern="1200" dirty="0">
                          <a:solidFill>
                            <a:schemeClr val="bg1"/>
                          </a:solidFill>
                          <a:effectLst/>
                          <a:latin typeface="Meiryo" panose="020B0604030504040204" pitchFamily="34" charset="-128"/>
                          <a:ea typeface="Meiryo" panose="020B0604030504040204" pitchFamily="34" charset="-128"/>
                          <a:cs typeface="+mn-cs"/>
                        </a:rPr>
                        <a:t>水着</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a:t>
                      </a:r>
                      <a:r>
                        <a:rPr lang="ja-JP" altLang="en-US" sz="900" b="0" u="none" strike="noStrike" dirty="0">
                          <a:solidFill>
                            <a:schemeClr val="tx1">
                              <a:lumMod val="95000"/>
                              <a:lumOff val="5000"/>
                            </a:schemeClr>
                          </a:solidFill>
                          <a:effectLst/>
                          <a:latin typeface="Meiryo"/>
                          <a:ea typeface="Meiryo"/>
                        </a:rPr>
                        <a:t>女性向けの商品の場合は、女性ターゲティング必須</a:t>
                      </a:r>
                      <a:br>
                        <a:rPr lang="en-US" altLang="ja-JP" sz="900" b="0" u="none" strike="noStrike" dirty="0">
                          <a:solidFill>
                            <a:schemeClr val="tx1">
                              <a:lumMod val="95000"/>
                              <a:lumOff val="5000"/>
                            </a:schemeClr>
                          </a:solidFill>
                          <a:effectLst/>
                          <a:latin typeface="Meiryo"/>
                          <a:ea typeface="Meiryo"/>
                        </a:rPr>
                      </a:br>
                      <a:r>
                        <a:rPr lang="en-US" altLang="ja-JP" sz="900" b="0" u="none" strike="noStrike" dirty="0">
                          <a:solidFill>
                            <a:schemeClr val="tx1">
                              <a:lumMod val="95000"/>
                              <a:lumOff val="5000"/>
                            </a:schemeClr>
                          </a:solidFill>
                          <a:effectLst/>
                          <a:latin typeface="Meiryo"/>
                          <a:ea typeface="Meiryo"/>
                        </a:rPr>
                        <a:t>※</a:t>
                      </a:r>
                      <a:r>
                        <a:rPr lang="ja-JP" altLang="en-US" sz="900" b="0" u="none" strike="noStrike" dirty="0">
                          <a:solidFill>
                            <a:schemeClr val="tx1">
                              <a:lumMod val="95000"/>
                              <a:lumOff val="5000"/>
                            </a:schemeClr>
                          </a:solidFill>
                          <a:effectLst/>
                          <a:latin typeface="Meiryo"/>
                          <a:ea typeface="Meiryo"/>
                        </a:rPr>
                        <a:t>男性向けの商品の場合は、男性ターゲティング必須</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49541065"/>
                  </a:ext>
                </a:extLst>
              </a:tr>
              <a:tr h="288000">
                <a:tc>
                  <a:txBody>
                    <a:bodyPr/>
                    <a:lstStyle/>
                    <a:p>
                      <a:pPr marL="457200" lvl="1" algn="l" defTabSz="914400" rtl="0" eaLnBrk="1" fontAlgn="ctr" latinLnBrk="0" hangingPunct="1">
                        <a:buNone/>
                      </a:pPr>
                      <a:r>
                        <a:rPr kumimoji="1" lang="ja-JP" altLang="en-US" sz="850" b="0" u="none" strike="noStrike" kern="1200" dirty="0">
                          <a:solidFill>
                            <a:schemeClr val="bg1"/>
                          </a:solidFill>
                          <a:effectLst/>
                          <a:latin typeface="Meiryo" panose="020B0604030504040204" pitchFamily="34" charset="-128"/>
                          <a:ea typeface="Meiryo" panose="020B0604030504040204" pitchFamily="34" charset="-128"/>
                          <a:cs typeface="+mn-cs"/>
                        </a:rPr>
                        <a:t>政党広告</a:t>
                      </a:r>
                    </a:p>
                  </a:txBody>
                  <a:tcPr marL="7620" marR="7620" marT="762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0" u="none" strike="noStrike" dirty="0">
                          <a:solidFill>
                            <a:schemeClr val="tx1">
                              <a:lumMod val="95000"/>
                              <a:lumOff val="5000"/>
                            </a:schemeClr>
                          </a:solidFill>
                          <a:effectLst/>
                          <a:latin typeface="Meiryo"/>
                          <a:ea typeface="Meiryo"/>
                        </a:rPr>
                        <a:t>※20</a:t>
                      </a:r>
                      <a:r>
                        <a:rPr lang="ja-JP" altLang="en-US" sz="900" b="0" u="none" strike="noStrike" dirty="0">
                          <a:solidFill>
                            <a:schemeClr val="tx1">
                              <a:lumMod val="95000"/>
                              <a:lumOff val="5000"/>
                            </a:schemeClr>
                          </a:solidFill>
                          <a:effectLst/>
                          <a:latin typeface="Meiryo"/>
                          <a:ea typeface="Meiryo"/>
                        </a:rPr>
                        <a:t>歳以上への配信</a:t>
                      </a:r>
                      <a:endParaRPr lang="en-US" altLang="ja-JP" sz="900" b="0" i="0" u="none" strike="noStrike" dirty="0">
                        <a:solidFill>
                          <a:schemeClr val="tx1">
                            <a:lumMod val="95000"/>
                            <a:lumOff val="5000"/>
                          </a:schemeClr>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940608094"/>
                  </a:ext>
                </a:extLst>
              </a:tr>
            </a:tbl>
          </a:graphicData>
        </a:graphic>
      </p:graphicFrame>
      <p:sp>
        <p:nvSpPr>
          <p:cNvPr id="2" name="テキスト ボックス 1">
            <a:extLst>
              <a:ext uri="{FF2B5EF4-FFF2-40B4-BE49-F238E27FC236}">
                <a16:creationId xmlns:a16="http://schemas.microsoft.com/office/drawing/2014/main" id="{EB74AAFE-593B-685F-1910-672774F7220D}"/>
              </a:ext>
            </a:extLst>
          </p:cNvPr>
          <p:cNvSpPr txBox="1"/>
          <p:nvPr/>
        </p:nvSpPr>
        <p:spPr>
          <a:xfrm>
            <a:off x="401265" y="815023"/>
            <a:ext cx="11641577" cy="472052"/>
          </a:xfrm>
          <a:prstGeom prst="rect">
            <a:avLst/>
          </a:prstGeom>
          <a:noFill/>
        </p:spPr>
        <p:txBody>
          <a:bodyPr wrap="square">
            <a:spAutoFit/>
          </a:bodyPr>
          <a:lstStyle/>
          <a:p>
            <a:pPr>
              <a:lnSpc>
                <a:spcPct val="120000"/>
              </a:lnSpc>
              <a:defRPr/>
            </a:pPr>
            <a:r>
              <a:rPr lang="ja-JP" altLang="en-US" sz="1050" dirty="0">
                <a:solidFill>
                  <a:schemeClr val="tx1">
                    <a:lumMod val="95000"/>
                    <a:lumOff val="5000"/>
                  </a:schemeClr>
                </a:solidFill>
                <a:latin typeface="Meiryo" panose="020B0604030504040204" pitchFamily="34" charset="-128"/>
                <a:ea typeface="Meiryo" panose="020B0604030504040204" pitchFamily="34" charset="-128"/>
              </a:rPr>
              <a:t>以下に該当する業種、商品・サービスにつきましては、</a:t>
            </a:r>
            <a:r>
              <a:rPr lang="ja-JP" altLang="en-US" sz="1050" dirty="0">
                <a:solidFill>
                  <a:schemeClr val="accent4"/>
                </a:solidFill>
                <a:latin typeface="Meiryo" panose="020B0604030504040204" pitchFamily="34" charset="-128"/>
                <a:ea typeface="Meiryo" panose="020B0604030504040204" pitchFamily="34" charset="-128"/>
              </a:rPr>
              <a:t>指定の条件での配信が必須</a:t>
            </a:r>
            <a:r>
              <a:rPr lang="ja-JP" altLang="en-US" sz="1050" dirty="0">
                <a:solidFill>
                  <a:schemeClr val="tx1">
                    <a:lumMod val="95000"/>
                    <a:lumOff val="5000"/>
                  </a:schemeClr>
                </a:solidFill>
                <a:latin typeface="Meiryo" panose="020B0604030504040204" pitchFamily="34" charset="-128"/>
                <a:ea typeface="Meiryo" panose="020B0604030504040204" pitchFamily="34" charset="-128"/>
              </a:rPr>
              <a:t>となります。</a:t>
            </a:r>
            <a:endParaRPr lang="en-US" altLang="ja-JP" sz="1050" dirty="0">
              <a:solidFill>
                <a:schemeClr val="tx1">
                  <a:lumMod val="95000"/>
                  <a:lumOff val="5000"/>
                </a:schemeClr>
              </a:solidFill>
              <a:latin typeface="Meiryo" panose="020B0604030504040204" pitchFamily="34" charset="-128"/>
              <a:ea typeface="Meiryo" panose="020B0604030504040204" pitchFamily="34" charset="-128"/>
            </a:endParaRPr>
          </a:p>
          <a:p>
            <a:pPr>
              <a:lnSpc>
                <a:spcPct val="120000"/>
              </a:lnSpc>
              <a:defRPr/>
            </a:pPr>
            <a:r>
              <a:rPr lang="ja-JP" altLang="en-US" sz="1050" dirty="0">
                <a:solidFill>
                  <a:schemeClr val="tx1">
                    <a:lumMod val="95000"/>
                    <a:lumOff val="5000"/>
                  </a:schemeClr>
                </a:solidFill>
                <a:latin typeface="Meiryo" panose="020B0604030504040204" pitchFamily="34" charset="-128"/>
                <a:ea typeface="Meiryo" panose="020B0604030504040204" pitchFamily="34" charset="-128"/>
              </a:rPr>
              <a:t>予約方法など詳細については追ってご連絡します。</a:t>
            </a:r>
            <a:endParaRPr lang="en-US" altLang="ja-JP" sz="1050" dirty="0">
              <a:solidFill>
                <a:schemeClr val="tx1">
                  <a:lumMod val="95000"/>
                  <a:lumOff val="5000"/>
                </a:schemeClr>
              </a:solidFill>
              <a:latin typeface="Meiryo" panose="020B0604030504040204" pitchFamily="34" charset="-128"/>
              <a:ea typeface="Meiryo" panose="020B0604030504040204" pitchFamily="34" charset="-128"/>
            </a:endParaRPr>
          </a:p>
        </p:txBody>
      </p:sp>
      <p:sp>
        <p:nvSpPr>
          <p:cNvPr id="5" name="テキスト プレースホルダー 4">
            <a:extLst>
              <a:ext uri="{FF2B5EF4-FFF2-40B4-BE49-F238E27FC236}">
                <a16:creationId xmlns:a16="http://schemas.microsoft.com/office/drawing/2014/main" id="{E646CE67-0FC7-4859-C99D-459F214DC55B}"/>
              </a:ext>
            </a:extLst>
          </p:cNvPr>
          <p:cNvSpPr txBox="1">
            <a:spLocks/>
          </p:cNvSpPr>
          <p:nvPr/>
        </p:nvSpPr>
        <p:spPr>
          <a:xfrm>
            <a:off x="2611345" y="5580773"/>
            <a:ext cx="9172235" cy="1224000"/>
          </a:xfrm>
          <a:prstGeom prst="rect">
            <a:avLst/>
          </a:prstGeom>
        </p:spPr>
        <p:txBody>
          <a:bodyPr lIns="0" tIns="3600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defTabSz="914400">
              <a:lnSpc>
                <a:spcPct val="120000"/>
              </a:lnSpc>
              <a:spcBef>
                <a:spcPts val="0"/>
              </a:spcBef>
              <a:spcAft>
                <a:spcPts val="600"/>
              </a:spcAft>
              <a:buFontTx/>
              <a:buNone/>
              <a:defRPr/>
            </a:pPr>
            <a:endParaRPr kumimoji="0" lang="ja-JP" altLang="en-US" sz="1000" kern="0" spc="0" dirty="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41437279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F6915-C272-D983-E899-562A8106334F}"/>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3283212-4F29-B55F-BD59-81FC7A1D375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3E4CF4C3-23F3-1247-DCCB-C0131889F8A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F76FCA2A-A4DA-BE6A-FED8-865B13286775}"/>
              </a:ext>
            </a:extLst>
          </p:cNvPr>
          <p:cNvSpPr>
            <a:spLocks noGrp="1"/>
          </p:cNvSpPr>
          <p:nvPr>
            <p:ph type="body" sz="quarter" idx="10"/>
          </p:nvPr>
        </p:nvSpPr>
        <p:spPr>
          <a:xfrm>
            <a:off x="1887808" y="252000"/>
            <a:ext cx="8136904" cy="335028"/>
          </a:xfrm>
        </p:spPr>
        <p:txBody>
          <a:bodyPr/>
          <a:lstStyle/>
          <a:p>
            <a:r>
              <a:rPr lang="ja-JP" altLang="en-US" dirty="0"/>
              <a:t>入稿前審査</a:t>
            </a:r>
            <a:endParaRPr lang="ja-JP" altLang="en-US" sz="1600" dirty="0">
              <a:solidFill>
                <a:schemeClr val="accent6"/>
              </a:solidFill>
            </a:endParaRPr>
          </a:p>
        </p:txBody>
      </p:sp>
      <p:graphicFrame>
        <p:nvGraphicFramePr>
          <p:cNvPr id="8" name="表 7">
            <a:extLst>
              <a:ext uri="{FF2B5EF4-FFF2-40B4-BE49-F238E27FC236}">
                <a16:creationId xmlns:a16="http://schemas.microsoft.com/office/drawing/2014/main" id="{4D285855-9DB4-7B15-873D-C0B8CE8E5C79}"/>
              </a:ext>
            </a:extLst>
          </p:cNvPr>
          <p:cNvGraphicFramePr>
            <a:graphicFrameLocks noGrp="1"/>
          </p:cNvGraphicFramePr>
          <p:nvPr>
            <p:extLst>
              <p:ext uri="{D42A27DB-BD31-4B8C-83A1-F6EECF244321}">
                <p14:modId xmlns:p14="http://schemas.microsoft.com/office/powerpoint/2010/main" val="1658089505"/>
              </p:ext>
            </p:extLst>
          </p:nvPr>
        </p:nvGraphicFramePr>
        <p:xfrm>
          <a:off x="479425" y="1800164"/>
          <a:ext cx="11248747" cy="3759162"/>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a:ea typeface="Meiryo"/>
                          <a:cs typeface="+mn-cs"/>
                        </a:rPr>
                        <a:t>必須</a:t>
                      </a:r>
                      <a:r>
                        <a:rPr kumimoji="1" lang="en-US" altLang="ja-JP" sz="1000" b="1" kern="1200" dirty="0">
                          <a:solidFill>
                            <a:schemeClr val="bg1"/>
                          </a:solidFill>
                          <a:latin typeface="Meiryo"/>
                          <a:ea typeface="Meiryo"/>
                          <a:cs typeface="+mn-cs"/>
                        </a:rPr>
                        <a:t>/</a:t>
                      </a:r>
                      <a:r>
                        <a:rPr kumimoji="1" lang="ja-JP" altLang="en-US" sz="1000" b="1" kern="1200" dirty="0">
                          <a:solidFill>
                            <a:schemeClr val="bg1"/>
                          </a:solidFill>
                          <a:latin typeface="Meiryo"/>
                          <a:ea typeface="Meiryo"/>
                          <a:cs typeface="+mn-cs"/>
                        </a:rPr>
                        <a:t>任意</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615498">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広告掲載</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基準</a:t>
                      </a:r>
                      <a:endParaRPr kumimoji="1" lang="ja-JP" altLang="en-US" sz="10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調査種別</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・ブランドリフト調査（調査種別：</a:t>
                      </a:r>
                      <a:r>
                        <a:rPr kumimoji="1" lang="ja-JP" altLang="en-US" sz="10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比較検討</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kern="1200" dirty="0">
                          <a:solidFill>
                            <a:srgbClr val="0D0D0D"/>
                          </a:solidFill>
                          <a:effectLst/>
                          <a:latin typeface="Calibri" panose="020F0502020204030204"/>
                          <a:ea typeface="+mn-ea"/>
                          <a:cs typeface="+mn-cs"/>
                        </a:rPr>
                        <a:t>ブランドパネルが対象です。</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紐づく広告が分からないと判断できない部分もあるため、任意で一緒に設問文もつけてください。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必須</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「比較検討」</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以外は任意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00"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a:ea typeface="Meiryo"/>
                          <a:hlinkClick r:id="rId3">
                            <a:extLst>
                              <a:ext uri="{A12FA001-AC4F-418D-AE19-62706E023703}">
                                <ahyp:hlinkClr xmlns:ahyp="http://schemas.microsoft.com/office/drawing/2018/hyperlinkcolor" val="tx"/>
                              </a:ext>
                            </a:extLst>
                          </a:hlinkClick>
                        </a:rPr>
                        <a:t>ブランドリフト調査</a:t>
                      </a:r>
                      <a:br>
                        <a:rPr kumimoji="1" lang="en-US" altLang="ja-JP" sz="1000" b="0" dirty="0">
                          <a:solidFill>
                            <a:srgbClr val="595959"/>
                          </a:solidFill>
                          <a:latin typeface="Meiryo"/>
                          <a:ea typeface="Meiryo"/>
                          <a:hlinkClick r:id="rId3">
                            <a:extLst>
                              <a:ext uri="{A12FA001-AC4F-418D-AE19-62706E023703}">
                                <ahyp:hlinkClr xmlns:ahyp="http://schemas.microsoft.com/office/drawing/2018/hyperlinkcolor" val="tx"/>
                              </a:ext>
                            </a:extLst>
                          </a:hlinkClick>
                        </a:rPr>
                      </a:br>
                      <a:r>
                        <a:rPr kumimoji="1" lang="ja-JP" altLang="en-US" sz="1000" b="0" dirty="0">
                          <a:solidFill>
                            <a:schemeClr val="tx1">
                              <a:lumMod val="65000"/>
                              <a:lumOff val="35000"/>
                            </a:schemeClr>
                          </a:solidFill>
                          <a:latin typeface="Meiryo"/>
                          <a:ea typeface="Meiryo"/>
                          <a:hlinkClick r:id="rId3">
                            <a:extLst>
                              <a:ext uri="{A12FA001-AC4F-418D-AE19-62706E023703}">
                                <ahyp:hlinkClr xmlns:ahyp="http://schemas.microsoft.com/office/drawing/2018/hyperlinkcolor" val="tx"/>
                              </a:ext>
                            </a:extLst>
                          </a:hlinkClick>
                        </a:rPr>
                        <a:t>入稿前審査依頼フォーム</a:t>
                      </a:r>
                      <a:endParaRPr lang="en-US" altLang="ja-JP" sz="1000" b="0" dirty="0">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extLst>
                  <a:ext uri="{0D108BD9-81ED-4DB2-BD59-A6C34878D82A}">
                    <a16:rowId xmlns:a16="http://schemas.microsoft.com/office/drawing/2014/main" val="2186591261"/>
                  </a:ext>
                </a:extLst>
              </a:tr>
              <a:tr h="913384">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広告</a:t>
                      </a:r>
                      <a:endParaRPr kumimoji="1" lang="en-US" altLang="ja-JP" sz="1000" b="0" i="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フォーマット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・広告タイプ：予約型専用</a:t>
                      </a:r>
                      <a:r>
                        <a:rPr kumimoji="1" lang="ja-JP" altLang="en-US" sz="1000" b="0">
                          <a:solidFill>
                            <a:srgbClr val="0D0D0D"/>
                          </a:solidFill>
                          <a:latin typeface="Meiryo" panose="020B0604030504040204" pitchFamily="34" charset="-128"/>
                          <a:ea typeface="Meiryo" panose="020B0604030504040204" pitchFamily="34" charset="-128"/>
                        </a:rPr>
                        <a:t>広告（ブランド</a:t>
                      </a:r>
                      <a:r>
                        <a:rPr kumimoji="1" lang="ja-JP" altLang="en-US" sz="1000" b="0" kern="1200">
                          <a:solidFill>
                            <a:srgbClr val="0D0D0D"/>
                          </a:solidFill>
                          <a:latin typeface="Meiryo" panose="020B0604030504040204" pitchFamily="34" charset="-128"/>
                          <a:ea typeface="Meiryo" panose="020B0604030504040204" pitchFamily="34" charset="-128"/>
                          <a:cs typeface="+mn-cs"/>
                        </a:rPr>
                        <a:t>パネル </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クインティ、ブランドパネル トップカバー、</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Talk Head View</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Premium</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含む）を除く。）</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dirty="0">
                          <a:solidFill>
                            <a:srgbClr val="0D0D0D"/>
                          </a:solidFill>
                          <a:latin typeface="Meiryo"/>
                          <a:ea typeface="Meiryo"/>
                        </a:rPr>
                        <a:t>※</a:t>
                      </a:r>
                      <a:r>
                        <a:rPr lang="en-US" sz="1000" b="0" i="0" u="none" strike="noStrike" noProof="0" dirty="0" err="1">
                          <a:solidFill>
                            <a:srgbClr val="0D0D0D"/>
                          </a:solidFill>
                          <a:latin typeface="Meiryo"/>
                        </a:rPr>
                        <a:t>ブランドパネル</a:t>
                      </a:r>
                      <a:r>
                        <a:rPr lang="en-US" sz="1000" b="0" i="0" u="none" strike="noStrike" noProof="0" dirty="0">
                          <a:solidFill>
                            <a:srgbClr val="0D0D0D"/>
                          </a:solidFill>
                          <a:latin typeface="Meiryo"/>
                        </a:rPr>
                        <a:t>　</a:t>
                      </a:r>
                      <a:r>
                        <a:rPr lang="en-US" sz="1000" b="0" i="0" u="none" strike="noStrike" noProof="0" dirty="0" err="1">
                          <a:solidFill>
                            <a:srgbClr val="0D0D0D"/>
                          </a:solidFill>
                          <a:latin typeface="Meiryo"/>
                        </a:rPr>
                        <a:t>トップインパクト、パノラマ、トピックスPRなどの予約型専用広告が対象です。予約型専用広告の詳細は入稿規定をご確認ください</a:t>
                      </a:r>
                      <a:r>
                        <a:rPr lang="en-US" sz="1000" b="0" i="0" u="none" strike="noStrike" noProof="0" dirty="0">
                          <a:solidFill>
                            <a:srgbClr val="0D0D0D"/>
                          </a:solidFill>
                          <a:latin typeface="Meiryo"/>
                        </a:rPr>
                        <a:t>。</a:t>
                      </a:r>
                      <a:endParaRPr lang="ja-JP" altLang="en-US" sz="1000" b="0" dirty="0">
                        <a:solidFill>
                          <a:srgbClr val="0D0D0D"/>
                        </a:solidFill>
                        <a:latin typeface="Meiryo"/>
                        <a:ea typeface="Meiryo"/>
                      </a:endParaRPr>
                    </a:p>
                    <a:p>
                      <a:pPr algn="l">
                        <a:lnSpc>
                          <a:spcPct val="110000"/>
                        </a:lnSpc>
                      </a:pPr>
                      <a:r>
                        <a:rPr kumimoji="1" lang="en-US" altLang="ja-JP" sz="1000" b="0" dirty="0">
                          <a:solidFill>
                            <a:schemeClr val="tx1">
                              <a:lumMod val="65000"/>
                              <a:lumOff val="35000"/>
                            </a:schemeClr>
                          </a:solidFill>
                          <a:latin typeface="Meiryo"/>
                          <a:ea typeface="Meiryo"/>
                          <a:hlinkClick r:id="rId4"/>
                        </a:rPr>
                        <a:t>https://ads-help.yahoo-net.jp/s/article/H000044534</a:t>
                      </a:r>
                      <a:endParaRPr kumimoji="1" lang="en-US" altLang="ja-JP" sz="1000" b="0" dirty="0">
                        <a:solidFill>
                          <a:schemeClr val="tx1">
                            <a:lumMod val="65000"/>
                            <a:lumOff val="35000"/>
                          </a:schemeClr>
                        </a:solidFill>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002AFF"/>
                          </a:solidFill>
                          <a:latin typeface="Meiryo" panose="020B0604030504040204" pitchFamily="34" charset="-128"/>
                          <a:ea typeface="Meiryo" panose="020B0604030504040204" pitchFamily="34" charset="-128"/>
                          <a:cs typeface="+mn-cs"/>
                        </a:rPr>
                        <a:t>必須</a:t>
                      </a:r>
                      <a:endParaRPr kumimoji="1" lang="en-US" altLang="ja-JP" sz="1000" b="1" kern="1200" dirty="0">
                        <a:solidFill>
                          <a:srgbClr val="002AFF"/>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lvl="0" algn="l">
                        <a:lnSpc>
                          <a:spcPct val="100000"/>
                        </a:lnSpc>
                        <a:spcBef>
                          <a:spcPts val="0"/>
                        </a:spcBef>
                        <a:spcAft>
                          <a:spcPts val="0"/>
                        </a:spcAft>
                        <a:buNone/>
                      </a:pPr>
                      <a:r>
                        <a:rPr lang="ja-JP" sz="1000" b="0" i="0" u="none" strike="noStrike" noProof="0" dirty="0">
                          <a:solidFill>
                            <a:srgbClr val="0D0D0D"/>
                          </a:solidFill>
                          <a:latin typeface="Meiryo"/>
                          <a:ea typeface="Meiryo"/>
                        </a:rPr>
                        <a:t>掲載反映日の</a:t>
                      </a:r>
                      <a:endParaRPr lang="ja-JP" dirty="0"/>
                    </a:p>
                    <a:p>
                      <a:pPr lvl="0" algn="l">
                        <a:lnSpc>
                          <a:spcPct val="100000"/>
                        </a:lnSpc>
                        <a:spcBef>
                          <a:spcPts val="0"/>
                        </a:spcBef>
                        <a:spcAft>
                          <a:spcPts val="0"/>
                        </a:spcAft>
                        <a:buNone/>
                      </a:pPr>
                      <a:r>
                        <a:rPr lang="ja-JP" sz="1000" b="0" i="0" u="none" strike="noStrike" noProof="0" dirty="0">
                          <a:solidFill>
                            <a:srgbClr val="002AFF"/>
                          </a:solidFill>
                          <a:latin typeface="Meiryo"/>
                          <a:ea typeface="Meiryo"/>
                        </a:rPr>
                        <a:t>11営業日前</a:t>
                      </a:r>
                      <a:r>
                        <a:rPr lang="ja-JP" sz="1000" b="0" i="0" u="none" strike="noStrike" noProof="0" dirty="0">
                          <a:solidFill>
                            <a:srgbClr val="0D0D0D"/>
                          </a:solidFill>
                          <a:latin typeface="Meiryo"/>
                          <a:ea typeface="Meiryo"/>
                        </a:rPr>
                        <a:t>まで</a:t>
                      </a:r>
                      <a:endParaRPr lang="ja-JP" dirty="0"/>
                    </a:p>
                    <a:p>
                      <a:pPr lvl="0" algn="l">
                        <a:lnSpc>
                          <a:spcPct val="100000"/>
                        </a:lnSpc>
                        <a:spcBef>
                          <a:spcPts val="0"/>
                        </a:spcBef>
                        <a:spcAft>
                          <a:spcPts val="0"/>
                        </a:spcAft>
                        <a:buNone/>
                      </a:pPr>
                      <a:r>
                        <a:rPr lang="ja-JP" sz="1000" b="0" i="0" u="none" strike="noStrike" noProof="0" dirty="0">
                          <a:solidFill>
                            <a:srgbClr val="0D0D0D"/>
                          </a:solidFill>
                          <a:latin typeface="Meiryo"/>
                          <a:ea typeface="Meiryo"/>
                        </a:rPr>
                        <a:t>（トピックスPRは7営業日前まで）</a:t>
                      </a:r>
                      <a:endParaRPr lang="ja-JP" dirty="0"/>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indent="-171450">
                        <a:lnSpc>
                          <a:spcPct val="110000"/>
                        </a:lnSpc>
                        <a:buClr>
                          <a:schemeClr val="accent5"/>
                        </a:buClr>
                        <a:buFont typeface="Wingdings" pitchFamily="2" charset="2"/>
                        <a:buChar char="n"/>
                      </a:pPr>
                      <a:r>
                        <a:rPr kumimoji="1" lang="ja-JP" altLang="en-US" sz="1000" b="0" u="none" dirty="0">
                          <a:solidFill>
                            <a:schemeClr val="tx1">
                              <a:lumMod val="65000"/>
                              <a:lumOff val="35000"/>
                            </a:schemeClr>
                          </a:solidFill>
                          <a:latin typeface="Meiryo"/>
                          <a:ea typeface="Meiryo"/>
                          <a:hlinkClick r:id="rId5"/>
                        </a:rPr>
                        <a:t>ディスプレイ広告（予約型）入稿前審査依頼フォーム</a:t>
                      </a:r>
                      <a:endParaRPr kumimoji="1" lang="en-US" altLang="ja-JP" sz="1000" b="0" u="none" dirty="0">
                        <a:solidFill>
                          <a:schemeClr val="tx1">
                            <a:lumMod val="65000"/>
                            <a:lumOff val="35000"/>
                          </a:schemeClr>
                        </a:solidFill>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extLst>
                  <a:ext uri="{0D108BD9-81ED-4DB2-BD59-A6C34878D82A}">
                    <a16:rowId xmlns:a16="http://schemas.microsoft.com/office/drawing/2014/main" val="384434171"/>
                  </a:ext>
                </a:extLst>
              </a:tr>
              <a:tr h="632432">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訴求する</a:t>
                      </a:r>
                      <a:endParaRPr kumimoji="1" lang="en-US" altLang="ja-JP"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商品・サービス</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薬機、医療、宗教・選挙・政党・意見広告・募金・寄付金の募集</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広告フォーマットを問わず、</a:t>
                      </a:r>
                      <a:r>
                        <a:rPr kumimoji="1" lang="ja-JP" altLang="en-US" sz="1000" b="0" kern="1200" dirty="0">
                          <a:solidFill>
                            <a:srgbClr val="002AFF"/>
                          </a:solidFill>
                          <a:latin typeface="Meiryo" panose="020B0604030504040204" pitchFamily="34" charset="-128"/>
                          <a:ea typeface="Meiryo" panose="020B0604030504040204" pitchFamily="34" charset="-128"/>
                          <a:cs typeface="+mn-cs"/>
                        </a:rPr>
                        <a:t>リンク先・クリエイティブすべて審査対象</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dirty="0">
                          <a:solidFill>
                            <a:srgbClr val="002AFF"/>
                          </a:solidFill>
                          <a:latin typeface="Meiryo" panose="020B0604030504040204" pitchFamily="34" charset="-128"/>
                          <a:ea typeface="Meiryo" panose="020B0604030504040204" pitchFamily="34" charset="-128"/>
                        </a:rPr>
                        <a:t>必須</a:t>
                      </a:r>
                      <a:endParaRPr kumimoji="1" lang="en-US" altLang="ja-JP" sz="1000" b="1" dirty="0">
                        <a:solidFill>
                          <a:srgbClr val="002AFF"/>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7820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公開前</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公開前サイト</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広告管理ツールに広告を入稿する時点で、リンク先</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URL</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が未公開または未完成の場合に必要な審査です。</a:t>
                      </a:r>
                      <a:r>
                        <a:rPr kumimoji="1" lang="ja-JP" altLang="en-US" sz="1000" b="0" kern="1200" dirty="0">
                          <a:solidFill>
                            <a:srgbClr val="002AFF"/>
                          </a:solidFill>
                          <a:latin typeface="Meiryo" panose="020B0604030504040204" pitchFamily="34" charset="-128"/>
                          <a:ea typeface="Meiryo" panose="020B0604030504040204" pitchFamily="34" charset="-128"/>
                          <a:cs typeface="+mn-cs"/>
                        </a:rPr>
                        <a:t>審査には更新後のテストサイトまたはキャプチャ、掲載開始日とリンク先更新日時が必要</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002AFF"/>
                          </a:solidFill>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bl>
          </a:graphicData>
        </a:graphic>
      </p:graphicFrame>
      <p:sp>
        <p:nvSpPr>
          <p:cNvPr id="9" name="テキスト ボックス 8">
            <a:extLst>
              <a:ext uri="{FF2B5EF4-FFF2-40B4-BE49-F238E27FC236}">
                <a16:creationId xmlns:a16="http://schemas.microsoft.com/office/drawing/2014/main" id="{0AAFF70F-70A6-96C7-8397-1D3A7221D266}"/>
              </a:ext>
            </a:extLst>
          </p:cNvPr>
          <p:cNvSpPr txBox="1"/>
          <p:nvPr/>
        </p:nvSpPr>
        <p:spPr>
          <a:xfrm>
            <a:off x="479425" y="1089025"/>
            <a:ext cx="11233150" cy="543995"/>
          </a:xfrm>
          <a:prstGeom prst="rect">
            <a:avLst/>
          </a:prstGeom>
          <a:noFill/>
        </p:spPr>
        <p:txBody>
          <a:bodyPr wrap="square" lIns="0" tIns="0" rIns="0" bIns="0" rtlCol="0">
            <a:spAutoFit/>
          </a:bodyPr>
          <a:lstStyle/>
          <a:p>
            <a:pPr eaLnBrk="1" fontAlgn="auto" hangingPunct="1">
              <a:lnSpc>
                <a:spcPct val="130000"/>
              </a:lnSpc>
              <a:spcBef>
                <a:spcPts val="0"/>
              </a:spcBef>
              <a:spcAft>
                <a:spcPts val="0"/>
              </a:spcAft>
            </a:pPr>
            <a:r>
              <a:rPr lang="ja-JP" altLang="en-US" sz="1400" dirty="0">
                <a:solidFill>
                  <a:schemeClr val="tx1">
                    <a:lumMod val="95000"/>
                    <a:lumOff val="5000"/>
                  </a:schemeClr>
                </a:solidFill>
                <a:latin typeface="Meiryo" panose="020B0604030504040204" pitchFamily="34" charset="-128"/>
                <a:ea typeface="Meiryo" panose="020B0604030504040204" pitchFamily="34" charset="-128"/>
              </a:rPr>
              <a:t>広告掲載内容により入稿前審査が必須となる場合があります。掲載予定の内容に応じてフォームよりご依頼ください。</a:t>
            </a:r>
            <a:endParaRPr lang="en-US" altLang="ja-JP" sz="1400" dirty="0">
              <a:solidFill>
                <a:schemeClr val="tx1">
                  <a:lumMod val="95000"/>
                  <a:lumOff val="5000"/>
                </a:schemeClr>
              </a:solidFill>
              <a:latin typeface="Meiryo" panose="020B0604030504040204" pitchFamily="34" charset="-128"/>
              <a:ea typeface="Meiryo" panose="020B0604030504040204" pitchFamily="34" charset="-128"/>
            </a:endParaRPr>
          </a:p>
          <a:p>
            <a:pPr eaLnBrk="1" fontAlgn="auto" hangingPunct="1">
              <a:lnSpc>
                <a:spcPct val="130000"/>
              </a:lnSpc>
              <a:spcBef>
                <a:spcPts val="0"/>
              </a:spcBef>
              <a:spcAft>
                <a:spcPts val="0"/>
              </a:spcAft>
            </a:pPr>
            <a:r>
              <a:rPr lang="ja-JP" altLang="en-US" sz="1400" dirty="0">
                <a:solidFill>
                  <a:schemeClr val="tx1">
                    <a:lumMod val="95000"/>
                    <a:lumOff val="5000"/>
                  </a:schemeClr>
                </a:solidFill>
                <a:latin typeface="Meiryo" panose="020B0604030504040204" pitchFamily="34" charset="-128"/>
                <a:ea typeface="Meiryo" panose="020B0604030504040204" pitchFamily="34" charset="-128"/>
              </a:rPr>
              <a:t>なお、審査には</a:t>
            </a:r>
            <a:r>
              <a:rPr lang="en-US" altLang="ja-JP" sz="1400" dirty="0">
                <a:solidFill>
                  <a:schemeClr val="tx1">
                    <a:lumMod val="95000"/>
                    <a:lumOff val="5000"/>
                  </a:schemeClr>
                </a:solidFill>
                <a:latin typeface="Meiryo" panose="020B0604030504040204" pitchFamily="34" charset="-128"/>
                <a:ea typeface="Meiryo" panose="020B0604030504040204" pitchFamily="34" charset="-128"/>
              </a:rPr>
              <a:t>3</a:t>
            </a:r>
            <a:r>
              <a:rPr lang="ja-JP" altLang="en-US" sz="1400" dirty="0">
                <a:solidFill>
                  <a:schemeClr val="tx1">
                    <a:lumMod val="95000"/>
                    <a:lumOff val="5000"/>
                  </a:schemeClr>
                </a:solidFill>
                <a:latin typeface="Meiryo" panose="020B0604030504040204" pitchFamily="34" charset="-128"/>
                <a:ea typeface="Meiryo" panose="020B0604030504040204" pitchFamily="34" charset="-128"/>
              </a:rPr>
              <a:t>営業日程度かかります。</a:t>
            </a:r>
            <a:endParaRPr lang="en-US" altLang="ja-JP" sz="1400" dirty="0">
              <a:solidFill>
                <a:schemeClr val="tx1">
                  <a:lumMod val="95000"/>
                  <a:lumOff val="5000"/>
                </a:schemeClr>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6688514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4D71B4-077F-6ABC-2768-F1E6295177C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3120DD0-47A1-B06A-E711-D17ACA7C6ED7}"/>
              </a:ext>
            </a:extLst>
          </p:cNvPr>
          <p:cNvSpPr>
            <a:spLocks noGrp="1"/>
          </p:cNvSpPr>
          <p:nvPr>
            <p:ph type="body" sz="quarter" idx="10"/>
          </p:nvPr>
        </p:nvSpPr>
        <p:spPr/>
        <p:txBody>
          <a:bodyPr/>
          <a:lstStyle/>
          <a:p>
            <a:r>
              <a:rPr lang="ja-JP" altLang="en-US" sz="1600" dirty="0"/>
              <a:t>災害発生時の</a:t>
            </a:r>
            <a:r>
              <a:rPr lang="en-US" altLang="ja-JP" sz="1600" dirty="0"/>
              <a:t>LINE</a:t>
            </a:r>
            <a:r>
              <a:rPr lang="ja-JP" altLang="en-US" sz="1600" dirty="0"/>
              <a:t> </a:t>
            </a:r>
            <a:r>
              <a:rPr lang="en-US" altLang="ja-JP" sz="1600" dirty="0"/>
              <a:t>Talk Head View/LINE</a:t>
            </a:r>
            <a:r>
              <a:rPr lang="ja-JP" altLang="en-US" sz="1600" dirty="0"/>
              <a:t> </a:t>
            </a:r>
            <a:r>
              <a:rPr lang="en-US" altLang="ja-JP" sz="1600" dirty="0">
                <a:latin typeface="メイリオ"/>
                <a:ea typeface="メイリオ"/>
              </a:rPr>
              <a:t>Talk Head View Premium</a:t>
            </a:r>
            <a:r>
              <a:rPr lang="ja-JP" altLang="en-US" sz="1600" dirty="0"/>
              <a:t>について</a:t>
            </a:r>
            <a:endParaRPr kumimoji="1" lang="ja-JP" altLang="en-US" sz="1600" dirty="0"/>
          </a:p>
        </p:txBody>
      </p:sp>
      <p:sp>
        <p:nvSpPr>
          <p:cNvPr id="3" name="テキスト プレースホルダー 2">
            <a:extLst>
              <a:ext uri="{FF2B5EF4-FFF2-40B4-BE49-F238E27FC236}">
                <a16:creationId xmlns:a16="http://schemas.microsoft.com/office/drawing/2014/main" id="{71FBF2D1-4FE8-A81F-0053-F11BECC0CCB5}"/>
              </a:ext>
            </a:extLst>
          </p:cNvPr>
          <p:cNvSpPr>
            <a:spLocks noGrp="1"/>
          </p:cNvSpPr>
          <p:nvPr>
            <p:ph type="body" sz="quarter" idx="11"/>
          </p:nvPr>
        </p:nvSpPr>
        <p:spPr>
          <a:xfrm>
            <a:off x="321895" y="2090511"/>
            <a:ext cx="11464371" cy="1213063"/>
          </a:xfrm>
        </p:spPr>
        <p:txBody>
          <a:bodyPr/>
          <a:lstStyle/>
          <a:p>
            <a:pPr marL="182563" indent="-182563"/>
            <a:r>
              <a:rPr lang="en-US" altLang="ja-JP" dirty="0">
                <a:solidFill>
                  <a:schemeClr val="tx1">
                    <a:lumMod val="95000"/>
                    <a:lumOff val="5000"/>
                  </a:schemeClr>
                </a:solidFill>
              </a:rPr>
              <a:t>• LINE</a:t>
            </a:r>
            <a:r>
              <a:rPr lang="ja-JP" altLang="en-US" dirty="0">
                <a:solidFill>
                  <a:schemeClr val="tx1">
                    <a:lumMod val="95000"/>
                    <a:lumOff val="5000"/>
                  </a:schemeClr>
                </a:solidFill>
              </a:rPr>
              <a:t> </a:t>
            </a:r>
            <a:r>
              <a:rPr lang="en-US" altLang="ja-JP" dirty="0">
                <a:solidFill>
                  <a:schemeClr val="tx1">
                    <a:lumMod val="95000"/>
                    <a:lumOff val="5000"/>
                  </a:schemeClr>
                </a:solidFill>
              </a:rPr>
              <a:t>Talk Head View / LINE</a:t>
            </a:r>
            <a:r>
              <a:rPr lang="ja-JP" altLang="en-US" dirty="0">
                <a:solidFill>
                  <a:schemeClr val="tx1">
                    <a:lumMod val="95000"/>
                    <a:lumOff val="5000"/>
                  </a:schemeClr>
                </a:solidFill>
              </a:rPr>
              <a:t> </a:t>
            </a:r>
            <a:r>
              <a:rPr lang="en-US" altLang="ja-JP" dirty="0">
                <a:solidFill>
                  <a:schemeClr val="tx1">
                    <a:lumMod val="95000"/>
                    <a:lumOff val="5000"/>
                  </a:schemeClr>
                </a:solidFill>
                <a:latin typeface="メイリオ"/>
                <a:ea typeface="メイリオ"/>
              </a:rPr>
              <a:t>Talk Head View Premium</a:t>
            </a:r>
            <a:r>
              <a:rPr lang="ja-JP" altLang="en-US" dirty="0">
                <a:solidFill>
                  <a:schemeClr val="tx1">
                    <a:lumMod val="95000"/>
                    <a:lumOff val="5000"/>
                  </a:schemeClr>
                </a:solidFill>
              </a:rPr>
              <a:t>（以下</a:t>
            </a:r>
            <a:r>
              <a:rPr lang="en-US" altLang="ja-JP" dirty="0">
                <a:solidFill>
                  <a:schemeClr val="tx1">
                    <a:lumMod val="95000"/>
                    <a:lumOff val="5000"/>
                  </a:schemeClr>
                </a:solidFill>
              </a:rPr>
              <a:t>THV / THVP</a:t>
            </a:r>
            <a:r>
              <a:rPr lang="ja-JP" altLang="en-US" dirty="0">
                <a:solidFill>
                  <a:schemeClr val="tx1">
                    <a:lumMod val="95000"/>
                    <a:lumOff val="5000"/>
                  </a:schemeClr>
                </a:solidFill>
              </a:rPr>
              <a:t>）が表示されている場合でも、災害が発生した場合は、 表示中の広告が緊急通知に切り替わります。</a:t>
            </a:r>
            <a:endParaRPr lang="en-US" altLang="ja-JP" dirty="0">
              <a:solidFill>
                <a:schemeClr val="tx1">
                  <a:lumMod val="95000"/>
                  <a:lumOff val="5000"/>
                </a:schemeClr>
              </a:solidFill>
            </a:endParaRPr>
          </a:p>
          <a:p>
            <a:pPr marL="182563" indent="-182563"/>
            <a:r>
              <a:rPr lang="ja-JP" altLang="en-US" dirty="0">
                <a:solidFill>
                  <a:schemeClr val="tx1">
                    <a:lumMod val="95000"/>
                    <a:lumOff val="5000"/>
                  </a:schemeClr>
                </a:solidFill>
              </a:rPr>
              <a:t> </a:t>
            </a:r>
            <a:r>
              <a:rPr lang="en-US" altLang="ja-JP" dirty="0">
                <a:solidFill>
                  <a:schemeClr val="tx1">
                    <a:lumMod val="95000"/>
                    <a:lumOff val="5000"/>
                  </a:schemeClr>
                </a:solidFill>
              </a:rPr>
              <a:t>• </a:t>
            </a:r>
            <a:r>
              <a:rPr lang="ja-JP" altLang="en-US" dirty="0">
                <a:solidFill>
                  <a:schemeClr val="tx1">
                    <a:lumMod val="95000"/>
                    <a:lumOff val="5000"/>
                  </a:schemeClr>
                </a:solidFill>
              </a:rPr>
              <a:t>緊急通知が表示されている間は、</a:t>
            </a:r>
            <a:r>
              <a:rPr lang="en-US" altLang="ja-JP" dirty="0">
                <a:solidFill>
                  <a:schemeClr val="tx1">
                    <a:lumMod val="95000"/>
                    <a:lumOff val="5000"/>
                  </a:schemeClr>
                </a:solidFill>
              </a:rPr>
              <a:t>THV/THVP</a:t>
            </a:r>
            <a:r>
              <a:rPr lang="ja-JP" altLang="en-US" dirty="0">
                <a:solidFill>
                  <a:schemeClr val="tx1">
                    <a:lumMod val="95000"/>
                    <a:lumOff val="5000"/>
                  </a:schemeClr>
                </a:solidFill>
              </a:rPr>
              <a:t>共に表示いたしません。</a:t>
            </a:r>
            <a:endParaRPr kumimoji="1" lang="ja-JP" altLang="en-US" dirty="0">
              <a:solidFill>
                <a:schemeClr val="tx1">
                  <a:lumMod val="95000"/>
                  <a:lumOff val="5000"/>
                </a:schemeClr>
              </a:solidFill>
            </a:endParaRPr>
          </a:p>
        </p:txBody>
      </p:sp>
      <p:sp>
        <p:nvSpPr>
          <p:cNvPr id="4" name="正方形/長方形 3">
            <a:extLst>
              <a:ext uri="{FF2B5EF4-FFF2-40B4-BE49-F238E27FC236}">
                <a16:creationId xmlns:a16="http://schemas.microsoft.com/office/drawing/2014/main" id="{7C23DF71-66F5-AAFC-309E-970DEE1D2DAC}"/>
              </a:ext>
            </a:extLst>
          </p:cNvPr>
          <p:cNvSpPr/>
          <p:nvPr/>
        </p:nvSpPr>
        <p:spPr>
          <a:xfrm>
            <a:off x="306000" y="1484659"/>
            <a:ext cx="4359666" cy="580357"/>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1A6816A-E5C5-0F43-C900-5D192EA67C9F}"/>
              </a:ext>
            </a:extLst>
          </p:cNvPr>
          <p:cNvSpPr txBox="1"/>
          <p:nvPr/>
        </p:nvSpPr>
        <p:spPr>
          <a:xfrm>
            <a:off x="453510" y="1602919"/>
            <a:ext cx="2240668" cy="369332"/>
          </a:xfrm>
          <a:prstGeom prst="rect">
            <a:avLst/>
          </a:prstGeom>
          <a:noFill/>
        </p:spPr>
        <p:txBody>
          <a:bodyPr wrap="square" rtlCol="0">
            <a:spAutoFit/>
          </a:bodyPr>
          <a:lstStyle/>
          <a:p>
            <a:r>
              <a:rPr lang="ja-JP" altLang="en-US">
                <a:solidFill>
                  <a:schemeClr val="bg1"/>
                </a:solidFill>
              </a:rPr>
              <a:t>詳細</a:t>
            </a:r>
            <a:endParaRPr kumimoji="1" lang="ja-JP" altLang="en-US" b="1">
              <a:solidFill>
                <a:schemeClr val="bg1"/>
              </a:solidFill>
            </a:endParaRPr>
          </a:p>
        </p:txBody>
      </p:sp>
      <p:sp>
        <p:nvSpPr>
          <p:cNvPr id="14" name="テキスト プレースホルダー 6">
            <a:extLst>
              <a:ext uri="{FF2B5EF4-FFF2-40B4-BE49-F238E27FC236}">
                <a16:creationId xmlns:a16="http://schemas.microsoft.com/office/drawing/2014/main" id="{A3FFA261-071F-93FD-FB49-2B83113B9C3B}"/>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15" name="図プレースホルダー 8" descr="アイコン&#10;&#10;自動的に生成された説明">
            <a:extLst>
              <a:ext uri="{FF2B5EF4-FFF2-40B4-BE49-F238E27FC236}">
                <a16:creationId xmlns:a16="http://schemas.microsoft.com/office/drawing/2014/main" id="{3E12FB72-F6FE-3CB4-1475-565B58EA942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6" name="テキスト ボックス 15">
            <a:extLst>
              <a:ext uri="{FF2B5EF4-FFF2-40B4-BE49-F238E27FC236}">
                <a16:creationId xmlns:a16="http://schemas.microsoft.com/office/drawing/2014/main" id="{AD9B3421-51D2-5DDF-8B8B-2A7BBB544431}"/>
              </a:ext>
            </a:extLst>
          </p:cNvPr>
          <p:cNvSpPr txBox="1"/>
          <p:nvPr/>
        </p:nvSpPr>
        <p:spPr>
          <a:xfrm>
            <a:off x="321895" y="948690"/>
            <a:ext cx="11135537" cy="523220"/>
          </a:xfrm>
          <a:prstGeom prst="rect">
            <a:avLst/>
          </a:prstGeom>
          <a:noFill/>
        </p:spPr>
        <p:txBody>
          <a:bodyPr wrap="square">
            <a:spAutoFit/>
          </a:bodyPr>
          <a:lstStyle/>
          <a:p>
            <a:r>
              <a:rPr lang="ja-JP" altLang="en-US" sz="1400" dirty="0">
                <a:solidFill>
                  <a:schemeClr val="tx1">
                    <a:lumMod val="95000"/>
                    <a:lumOff val="5000"/>
                  </a:schemeClr>
                </a:solidFill>
                <a:latin typeface="Meiryo" panose="020B0604030504040204" pitchFamily="34" charset="-128"/>
                <a:ea typeface="Meiryo" panose="020B0604030504040204" pitchFamily="34" charset="-128"/>
              </a:rPr>
              <a:t>災害発生時に国民・ユーザーに対して発信すべき情報がある場合、トークリストの枠は緊急通知情報（以下緊急通知）を第一優先として 表示します。</a:t>
            </a:r>
          </a:p>
        </p:txBody>
      </p:sp>
      <p:sp>
        <p:nvSpPr>
          <p:cNvPr id="19" name="テキスト ボックス 18">
            <a:extLst>
              <a:ext uri="{FF2B5EF4-FFF2-40B4-BE49-F238E27FC236}">
                <a16:creationId xmlns:a16="http://schemas.microsoft.com/office/drawing/2014/main" id="{2E913295-2379-BD96-C4E9-187085292D66}"/>
              </a:ext>
            </a:extLst>
          </p:cNvPr>
          <p:cNvSpPr txBox="1"/>
          <p:nvPr/>
        </p:nvSpPr>
        <p:spPr>
          <a:xfrm>
            <a:off x="409974" y="6089904"/>
            <a:ext cx="10283584" cy="253916"/>
          </a:xfrm>
          <a:prstGeom prst="rect">
            <a:avLst/>
          </a:prstGeom>
          <a:noFill/>
        </p:spPr>
        <p:txBody>
          <a:bodyPr wrap="none" rtlCol="0">
            <a:spAutoFit/>
          </a:bodyPr>
          <a:lstStyle/>
          <a:p>
            <a:r>
              <a:rPr lang="en-US" altLang="ja-JP" sz="1050" dirty="0">
                <a:solidFill>
                  <a:schemeClr val="bg1">
                    <a:lumMod val="50000"/>
                  </a:schemeClr>
                </a:solidFill>
                <a:latin typeface="Meiryo" panose="020B0604030504040204" pitchFamily="34" charset="-128"/>
              </a:rPr>
              <a:t>※</a:t>
            </a:r>
            <a:r>
              <a:rPr lang="ja-JP" altLang="en-US" sz="1050" dirty="0">
                <a:solidFill>
                  <a:schemeClr val="bg1">
                    <a:lumMod val="50000"/>
                  </a:schemeClr>
                </a:solidFill>
                <a:latin typeface="Meiryo" panose="020B0604030504040204" pitchFamily="34" charset="-128"/>
              </a:rPr>
              <a:t>キャプチャ画像はイメージです。広告の掲載位置やサービスの表示内容は現時点での情報のため、今後変更となる可能性がございます。あらかじめご了承ください。</a:t>
            </a:r>
            <a:endParaRPr lang="en-US" altLang="ja-JP" sz="1050" dirty="0">
              <a:solidFill>
                <a:schemeClr val="bg1">
                  <a:lumMod val="50000"/>
                </a:schemeClr>
              </a:solidFill>
              <a:latin typeface="Meiryo" panose="020B0604030504040204" pitchFamily="34" charset="-128"/>
            </a:endParaRPr>
          </a:p>
        </p:txBody>
      </p:sp>
      <p:grpSp>
        <p:nvGrpSpPr>
          <p:cNvPr id="18" name="グループ化 17">
            <a:extLst>
              <a:ext uri="{FF2B5EF4-FFF2-40B4-BE49-F238E27FC236}">
                <a16:creationId xmlns:a16="http://schemas.microsoft.com/office/drawing/2014/main" id="{EE904692-B08F-7884-B2F4-077D8D546CB5}"/>
              </a:ext>
            </a:extLst>
          </p:cNvPr>
          <p:cNvGrpSpPr/>
          <p:nvPr/>
        </p:nvGrpSpPr>
        <p:grpSpPr>
          <a:xfrm>
            <a:off x="1307645" y="2893378"/>
            <a:ext cx="8854228" cy="3115899"/>
            <a:chOff x="1307645" y="2893378"/>
            <a:chExt cx="8854228" cy="3115899"/>
          </a:xfrm>
        </p:grpSpPr>
        <p:pic>
          <p:nvPicPr>
            <p:cNvPr id="21" name="図 20">
              <a:extLst>
                <a:ext uri="{FF2B5EF4-FFF2-40B4-BE49-F238E27FC236}">
                  <a16:creationId xmlns:a16="http://schemas.microsoft.com/office/drawing/2014/main" id="{C8874661-64B5-D65F-B2B7-F4EAA8538419}"/>
                </a:ext>
              </a:extLst>
            </p:cNvPr>
            <p:cNvPicPr>
              <a:picLocks noChangeAspect="1"/>
            </p:cNvPicPr>
            <p:nvPr/>
          </p:nvPicPr>
          <p:blipFill>
            <a:blip r:embed="rId3"/>
            <a:stretch>
              <a:fillRect/>
            </a:stretch>
          </p:blipFill>
          <p:spPr>
            <a:xfrm>
              <a:off x="1307645" y="2893378"/>
              <a:ext cx="8854228" cy="3115899"/>
            </a:xfrm>
            <a:prstGeom prst="rect">
              <a:avLst/>
            </a:prstGeom>
          </p:spPr>
        </p:pic>
        <p:pic>
          <p:nvPicPr>
            <p:cNvPr id="10" name="図 9" descr="グラフィカル ユーザー インターフェイス, テキスト, アプリケーション, チャットまたはテキスト メッセージ&#10;&#10;AI 生成コンテンツは誤りを含む可能性があります。">
              <a:extLst>
                <a:ext uri="{FF2B5EF4-FFF2-40B4-BE49-F238E27FC236}">
                  <a16:creationId xmlns:a16="http://schemas.microsoft.com/office/drawing/2014/main" id="{FAA72D48-D9EF-C864-15EC-4A9F5DDEFF99}"/>
                </a:ext>
              </a:extLst>
            </p:cNvPr>
            <p:cNvPicPr>
              <a:picLocks noChangeAspect="1"/>
            </p:cNvPicPr>
            <p:nvPr/>
          </p:nvPicPr>
          <p:blipFill>
            <a:blip r:embed="rId4"/>
            <a:srcRect l="1648" t="-2173" r="-1648" b="49046"/>
            <a:stretch>
              <a:fillRect/>
            </a:stretch>
          </p:blipFill>
          <p:spPr>
            <a:xfrm>
              <a:off x="1552528" y="3598928"/>
              <a:ext cx="2095238" cy="2410349"/>
            </a:xfrm>
            <a:prstGeom prst="rect">
              <a:avLst/>
            </a:prstGeom>
          </p:spPr>
        </p:pic>
        <p:pic>
          <p:nvPicPr>
            <p:cNvPr id="13" name="図 12" descr="グラフィカル ユーザー インターフェイス, テキスト, アプリケーション, チャットまたはテキスト メッセージ&#10;&#10;AI 生成コンテンツは誤りを含む可能性があります。">
              <a:extLst>
                <a:ext uri="{FF2B5EF4-FFF2-40B4-BE49-F238E27FC236}">
                  <a16:creationId xmlns:a16="http://schemas.microsoft.com/office/drawing/2014/main" id="{CED0005F-2FF4-C5B4-856F-40B211C03E02}"/>
                </a:ext>
              </a:extLst>
            </p:cNvPr>
            <p:cNvPicPr>
              <a:picLocks noChangeAspect="1"/>
            </p:cNvPicPr>
            <p:nvPr/>
          </p:nvPicPr>
          <p:blipFill>
            <a:blip r:embed="rId4"/>
            <a:srcRect l="1648" t="31933" r="-1648" b="51249"/>
            <a:stretch>
              <a:fillRect/>
            </a:stretch>
          </p:blipFill>
          <p:spPr>
            <a:xfrm>
              <a:off x="7760943" y="5144659"/>
              <a:ext cx="2095238" cy="763022"/>
            </a:xfrm>
            <a:prstGeom prst="rect">
              <a:avLst/>
            </a:prstGeom>
          </p:spPr>
        </p:pic>
        <p:pic>
          <p:nvPicPr>
            <p:cNvPr id="17" name="図 16" descr="グラフィカル ユーザー インターフェイス, テキスト, アプリケーション, チャットまたはテキスト メッセージ&#10;&#10;AI 生成コンテンツは誤りを含む可能性があります。">
              <a:extLst>
                <a:ext uri="{FF2B5EF4-FFF2-40B4-BE49-F238E27FC236}">
                  <a16:creationId xmlns:a16="http://schemas.microsoft.com/office/drawing/2014/main" id="{7A38E286-EFA4-3CC7-348B-7E6A442D9A99}"/>
                </a:ext>
              </a:extLst>
            </p:cNvPr>
            <p:cNvPicPr>
              <a:picLocks noChangeAspect="1"/>
            </p:cNvPicPr>
            <p:nvPr/>
          </p:nvPicPr>
          <p:blipFill>
            <a:blip r:embed="rId4"/>
            <a:srcRect l="1648" t="31933" r="-1648" b="51249"/>
            <a:stretch>
              <a:fillRect/>
            </a:stretch>
          </p:blipFill>
          <p:spPr>
            <a:xfrm>
              <a:off x="5163594" y="5153895"/>
              <a:ext cx="2095238" cy="763022"/>
            </a:xfrm>
            <a:prstGeom prst="rect">
              <a:avLst/>
            </a:prstGeom>
          </p:spPr>
        </p:pic>
      </p:grpSp>
    </p:spTree>
    <p:extLst>
      <p:ext uri="{BB962C8B-B14F-4D97-AF65-F5344CB8AC3E}">
        <p14:creationId xmlns:p14="http://schemas.microsoft.com/office/powerpoint/2010/main" val="2244357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E06804FA-BA27-5CC1-0A81-AF03863A63EE}"/>
              </a:ext>
            </a:extLst>
          </p:cNvPr>
          <p:cNvSpPr>
            <a:spLocks noGrp="1"/>
          </p:cNvSpPr>
          <p:nvPr>
            <p:ph type="body" sz="quarter" idx="11"/>
          </p:nvPr>
        </p:nvSpPr>
        <p:spPr>
          <a:xfrm>
            <a:off x="448955" y="1650416"/>
            <a:ext cx="11464371" cy="1213063"/>
          </a:xfrm>
        </p:spPr>
        <p:txBody>
          <a:bodyPr/>
          <a:lstStyle/>
          <a:p>
            <a:r>
              <a:rPr lang="ja-JP" altLang="en-US" dirty="0">
                <a:solidFill>
                  <a:schemeClr val="tx1">
                    <a:lumMod val="95000"/>
                    <a:lumOff val="5000"/>
                  </a:schemeClr>
                </a:solidFill>
              </a:rPr>
              <a:t>緊急通知は、地震や大雨のような災害が発生した場合に、避難施設の所在地や状況などを通知する緊急速報です。 </a:t>
            </a:r>
            <a:endParaRPr lang="en-US" altLang="ja-JP" dirty="0">
              <a:solidFill>
                <a:schemeClr val="tx1">
                  <a:lumMod val="95000"/>
                  <a:lumOff val="5000"/>
                </a:schemeClr>
              </a:solidFill>
            </a:endParaRPr>
          </a:p>
          <a:p>
            <a:r>
              <a:rPr lang="ja-JP" altLang="en-US" dirty="0">
                <a:solidFill>
                  <a:schemeClr val="tx1">
                    <a:lumMod val="95000"/>
                    <a:lumOff val="5000"/>
                  </a:schemeClr>
                </a:solidFill>
              </a:rPr>
              <a:t>震度</a:t>
            </a:r>
            <a:r>
              <a:rPr lang="en-US" altLang="ja-JP" dirty="0">
                <a:solidFill>
                  <a:schemeClr val="tx1">
                    <a:lumMod val="95000"/>
                    <a:lumOff val="5000"/>
                  </a:schemeClr>
                </a:solidFill>
              </a:rPr>
              <a:t>5</a:t>
            </a:r>
            <a:r>
              <a:rPr lang="ja-JP" altLang="en-US" dirty="0">
                <a:solidFill>
                  <a:schemeClr val="tx1">
                    <a:lumMod val="95000"/>
                    <a:lumOff val="5000"/>
                  </a:schemeClr>
                </a:solidFill>
              </a:rPr>
              <a:t>以上の地震が発生した場合や気象災害の警戒レベル</a:t>
            </a:r>
            <a:r>
              <a:rPr lang="en-US" altLang="ja-JP" dirty="0">
                <a:solidFill>
                  <a:schemeClr val="tx1">
                    <a:lumMod val="95000"/>
                    <a:lumOff val="5000"/>
                  </a:schemeClr>
                </a:solidFill>
              </a:rPr>
              <a:t>4</a:t>
            </a:r>
            <a:r>
              <a:rPr lang="ja-JP" altLang="en-US" dirty="0">
                <a:solidFill>
                  <a:schemeClr val="tx1">
                    <a:lumMod val="95000"/>
                    <a:lumOff val="5000"/>
                  </a:schemeClr>
                </a:solidFill>
              </a:rPr>
              <a:t>以上が発令した場合等に表示されます。当機能は、当社で</a:t>
            </a:r>
            <a:r>
              <a:rPr lang="en-US" altLang="ja-JP" dirty="0">
                <a:solidFill>
                  <a:schemeClr val="tx1">
                    <a:lumMod val="95000"/>
                    <a:lumOff val="5000"/>
                  </a:schemeClr>
                </a:solidFill>
              </a:rPr>
              <a:t>LINE</a:t>
            </a:r>
            <a:r>
              <a:rPr lang="ja-JP" altLang="en-US" dirty="0">
                <a:solidFill>
                  <a:schemeClr val="tx1">
                    <a:lumMod val="95000"/>
                    <a:lumOff val="5000"/>
                  </a:schemeClr>
                </a:solidFill>
              </a:rPr>
              <a:t>のユーザーにとって重要だと判断した 緊急情報を発信することを目的としております。そのため、こちらの基準を確約するものではありませんのでご了承ください。</a:t>
            </a:r>
            <a:endParaRPr kumimoji="1" lang="ja-JP" altLang="en-US" dirty="0">
              <a:solidFill>
                <a:schemeClr val="tx1">
                  <a:lumMod val="95000"/>
                  <a:lumOff val="5000"/>
                </a:schemeClr>
              </a:solidFill>
            </a:endParaRPr>
          </a:p>
        </p:txBody>
      </p:sp>
      <p:sp>
        <p:nvSpPr>
          <p:cNvPr id="4" name="正方形/長方形 3">
            <a:extLst>
              <a:ext uri="{FF2B5EF4-FFF2-40B4-BE49-F238E27FC236}">
                <a16:creationId xmlns:a16="http://schemas.microsoft.com/office/drawing/2014/main" id="{4B6D2256-A8B8-BFB1-006E-713CCFACBEA0}"/>
              </a:ext>
            </a:extLst>
          </p:cNvPr>
          <p:cNvSpPr/>
          <p:nvPr/>
        </p:nvSpPr>
        <p:spPr>
          <a:xfrm>
            <a:off x="398841" y="1044562"/>
            <a:ext cx="4359666" cy="580357"/>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C7B658F7-4E5C-72D4-21B3-E3E5C404DB62}"/>
              </a:ext>
            </a:extLst>
          </p:cNvPr>
          <p:cNvSpPr txBox="1"/>
          <p:nvPr/>
        </p:nvSpPr>
        <p:spPr>
          <a:xfrm>
            <a:off x="542349" y="1162823"/>
            <a:ext cx="2240668" cy="369332"/>
          </a:xfrm>
          <a:prstGeom prst="rect">
            <a:avLst/>
          </a:prstGeom>
          <a:noFill/>
        </p:spPr>
        <p:txBody>
          <a:bodyPr wrap="square" rtlCol="0">
            <a:spAutoFit/>
          </a:bodyPr>
          <a:lstStyle/>
          <a:p>
            <a:r>
              <a:rPr lang="ja-JP" altLang="en-US">
                <a:solidFill>
                  <a:schemeClr val="bg1"/>
                </a:solidFill>
              </a:rPr>
              <a:t>緊急通知の表示条件</a:t>
            </a:r>
            <a:endParaRPr kumimoji="1" lang="ja-JP" altLang="en-US" b="1">
              <a:solidFill>
                <a:schemeClr val="bg1"/>
              </a:solidFill>
            </a:endParaRPr>
          </a:p>
        </p:txBody>
      </p:sp>
      <p:sp>
        <p:nvSpPr>
          <p:cNvPr id="6" name="正方形/長方形 5">
            <a:extLst>
              <a:ext uri="{FF2B5EF4-FFF2-40B4-BE49-F238E27FC236}">
                <a16:creationId xmlns:a16="http://schemas.microsoft.com/office/drawing/2014/main" id="{66DDC7A1-97F7-79F5-F514-003F44ABF39C}"/>
              </a:ext>
            </a:extLst>
          </p:cNvPr>
          <p:cNvSpPr/>
          <p:nvPr/>
        </p:nvSpPr>
        <p:spPr>
          <a:xfrm>
            <a:off x="398841" y="2884919"/>
            <a:ext cx="4359666" cy="580357"/>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1C62AE9-433F-505E-A184-0E69AFBE4723}"/>
              </a:ext>
            </a:extLst>
          </p:cNvPr>
          <p:cNvSpPr txBox="1"/>
          <p:nvPr/>
        </p:nvSpPr>
        <p:spPr>
          <a:xfrm>
            <a:off x="542349" y="3003180"/>
            <a:ext cx="3612505" cy="369332"/>
          </a:xfrm>
          <a:prstGeom prst="rect">
            <a:avLst/>
          </a:prstGeom>
          <a:noFill/>
        </p:spPr>
        <p:txBody>
          <a:bodyPr wrap="square" rtlCol="0">
            <a:spAutoFit/>
          </a:bodyPr>
          <a:lstStyle/>
          <a:p>
            <a:r>
              <a:rPr lang="ja-JP" altLang="en-US">
                <a:solidFill>
                  <a:schemeClr val="bg1"/>
                </a:solidFill>
              </a:rPr>
              <a:t>緊急通知の表示に関する注意事項</a:t>
            </a:r>
            <a:endParaRPr kumimoji="1" lang="ja-JP" altLang="en-US" b="1">
              <a:solidFill>
                <a:schemeClr val="bg1"/>
              </a:solidFill>
            </a:endParaRPr>
          </a:p>
        </p:txBody>
      </p:sp>
      <p:sp>
        <p:nvSpPr>
          <p:cNvPr id="8" name="正方形/長方形 7">
            <a:extLst>
              <a:ext uri="{FF2B5EF4-FFF2-40B4-BE49-F238E27FC236}">
                <a16:creationId xmlns:a16="http://schemas.microsoft.com/office/drawing/2014/main" id="{587C5596-099E-244B-B0CC-832602B723BC}"/>
              </a:ext>
            </a:extLst>
          </p:cNvPr>
          <p:cNvSpPr/>
          <p:nvPr/>
        </p:nvSpPr>
        <p:spPr>
          <a:xfrm>
            <a:off x="398841" y="4264144"/>
            <a:ext cx="4359666" cy="580357"/>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5AEFE49-6AF7-20E9-81DA-FD46744E294A}"/>
              </a:ext>
            </a:extLst>
          </p:cNvPr>
          <p:cNvSpPr txBox="1"/>
          <p:nvPr/>
        </p:nvSpPr>
        <p:spPr>
          <a:xfrm>
            <a:off x="542349" y="4382405"/>
            <a:ext cx="2926587" cy="369332"/>
          </a:xfrm>
          <a:prstGeom prst="rect">
            <a:avLst/>
          </a:prstGeom>
          <a:noFill/>
        </p:spPr>
        <p:txBody>
          <a:bodyPr wrap="square" rtlCol="0">
            <a:spAutoFit/>
          </a:bodyPr>
          <a:lstStyle/>
          <a:p>
            <a:r>
              <a:rPr lang="ja-JP" altLang="en-US">
                <a:solidFill>
                  <a:schemeClr val="bg1"/>
                </a:solidFill>
              </a:rPr>
              <a:t>緊急通知の仕様変更の背景</a:t>
            </a:r>
            <a:endParaRPr kumimoji="1" lang="ja-JP" altLang="en-US" b="1">
              <a:solidFill>
                <a:schemeClr val="bg1"/>
              </a:solidFill>
            </a:endParaRPr>
          </a:p>
        </p:txBody>
      </p:sp>
      <p:sp>
        <p:nvSpPr>
          <p:cNvPr id="10" name="テキスト プレースホルダー 2">
            <a:extLst>
              <a:ext uri="{FF2B5EF4-FFF2-40B4-BE49-F238E27FC236}">
                <a16:creationId xmlns:a16="http://schemas.microsoft.com/office/drawing/2014/main" id="{1DCAB61E-AAEE-6062-4386-C9B089A9ED3C}"/>
              </a:ext>
            </a:extLst>
          </p:cNvPr>
          <p:cNvSpPr txBox="1">
            <a:spLocks/>
          </p:cNvSpPr>
          <p:nvPr/>
        </p:nvSpPr>
        <p:spPr>
          <a:xfrm>
            <a:off x="448953" y="3540474"/>
            <a:ext cx="11804007" cy="813812"/>
          </a:xfrm>
          <a:prstGeom prst="rect">
            <a:avLst/>
          </a:prstGeom>
        </p:spPr>
        <p:txBody>
          <a:bodyPr lIns="0" tIns="0" rIns="0" bIns="0"/>
          <a:lstStyle>
            <a:lvl1pPr marL="0" indent="0" algn="l" defTabSz="914400" rtl="0" eaLnBrk="1" latinLnBrk="0" hangingPunct="1">
              <a:lnSpc>
                <a:spcPct val="130000"/>
              </a:lnSpc>
              <a:spcBef>
                <a:spcPts val="0"/>
              </a:spcBef>
              <a:buFont typeface="Arial" panose="020B0604020202020204" pitchFamily="34" charset="0"/>
              <a:buNone/>
              <a:defRPr kumimoji="1" sz="1400" kern="1200">
                <a:solidFill>
                  <a:schemeClr val="tx2"/>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r>
              <a:rPr lang="ja-JP" altLang="en-US" dirty="0">
                <a:solidFill>
                  <a:schemeClr val="tx1">
                    <a:lumMod val="95000"/>
                    <a:lumOff val="5000"/>
                  </a:schemeClr>
                </a:solidFill>
              </a:rPr>
              <a:t>広告掲載期間内に上記のような災害が発生した場合、広告を表示できない期間が一定期間発生する可能性がございます。 </a:t>
            </a:r>
            <a:endParaRPr lang="en-US" altLang="ja-JP" dirty="0">
              <a:solidFill>
                <a:schemeClr val="tx1">
                  <a:lumMod val="95000"/>
                  <a:lumOff val="5000"/>
                </a:schemeClr>
              </a:solidFill>
            </a:endParaRPr>
          </a:p>
          <a:p>
            <a:pPr fontAlgn="auto">
              <a:spcAft>
                <a:spcPts val="0"/>
              </a:spcAft>
            </a:pPr>
            <a:r>
              <a:rPr lang="ja-JP" altLang="en-US" dirty="0">
                <a:solidFill>
                  <a:schemeClr val="tx1">
                    <a:lumMod val="95000"/>
                    <a:lumOff val="5000"/>
                  </a:schemeClr>
                </a:solidFill>
              </a:rPr>
              <a:t>また、緊急通知が表示されることで、リーチ数など想定値を下回る可能性がございますので、ご理解、ご認識の程よろしくお願いいたします。</a:t>
            </a:r>
          </a:p>
        </p:txBody>
      </p:sp>
      <p:sp>
        <p:nvSpPr>
          <p:cNvPr id="11" name="テキスト プレースホルダー 2">
            <a:extLst>
              <a:ext uri="{FF2B5EF4-FFF2-40B4-BE49-F238E27FC236}">
                <a16:creationId xmlns:a16="http://schemas.microsoft.com/office/drawing/2014/main" id="{383FD8BE-5C5F-0DD1-CCB1-15DC14C125C3}"/>
              </a:ext>
            </a:extLst>
          </p:cNvPr>
          <p:cNvSpPr txBox="1">
            <a:spLocks/>
          </p:cNvSpPr>
          <p:nvPr/>
        </p:nvSpPr>
        <p:spPr>
          <a:xfrm>
            <a:off x="448953" y="4892230"/>
            <a:ext cx="11366936" cy="1213063"/>
          </a:xfrm>
          <a:prstGeom prst="rect">
            <a:avLst/>
          </a:prstGeom>
        </p:spPr>
        <p:txBody>
          <a:bodyPr lIns="0" tIns="0" rIns="0" bIns="0"/>
          <a:lstStyle>
            <a:lvl1pPr marL="0" indent="0" algn="l" defTabSz="914400" rtl="0" eaLnBrk="1" latinLnBrk="0" hangingPunct="1">
              <a:lnSpc>
                <a:spcPct val="130000"/>
              </a:lnSpc>
              <a:spcBef>
                <a:spcPts val="0"/>
              </a:spcBef>
              <a:buFont typeface="Arial" panose="020B0604020202020204" pitchFamily="34" charset="0"/>
              <a:buNone/>
              <a:defRPr kumimoji="1" sz="1400" kern="1200">
                <a:solidFill>
                  <a:schemeClr val="tx2"/>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r>
              <a:rPr lang="en-US" altLang="ja-JP" dirty="0">
                <a:solidFill>
                  <a:schemeClr val="tx1">
                    <a:lumMod val="95000"/>
                    <a:lumOff val="5000"/>
                  </a:schemeClr>
                </a:solidFill>
              </a:rPr>
              <a:t>LINE</a:t>
            </a:r>
            <a:r>
              <a:rPr lang="ja-JP" altLang="en-US" dirty="0">
                <a:solidFill>
                  <a:schemeClr val="tx1">
                    <a:lumMod val="95000"/>
                    <a:lumOff val="5000"/>
                  </a:schemeClr>
                </a:solidFill>
              </a:rPr>
              <a:t>は、東日本大震災発生時に大切な人と連絡がとりづらかった経験から、「こういう時にこそ大切な人と連絡を取ることができるサービスが必要だ」という 想いの元、スマートフォンで大切な人とつながるコミュニケーションアプリとして</a:t>
            </a:r>
            <a:r>
              <a:rPr lang="en-US" altLang="ja-JP" dirty="0">
                <a:solidFill>
                  <a:schemeClr val="tx1">
                    <a:lumMod val="95000"/>
                    <a:lumOff val="5000"/>
                  </a:schemeClr>
                </a:solidFill>
              </a:rPr>
              <a:t>2011</a:t>
            </a:r>
            <a:r>
              <a:rPr lang="ja-JP" altLang="en-US" dirty="0">
                <a:solidFill>
                  <a:schemeClr val="tx1">
                    <a:lumMod val="95000"/>
                    <a:lumOff val="5000"/>
                  </a:schemeClr>
                </a:solidFill>
              </a:rPr>
              <a:t>年</a:t>
            </a:r>
            <a:r>
              <a:rPr lang="en-US" altLang="ja-JP" dirty="0">
                <a:solidFill>
                  <a:schemeClr val="tx1">
                    <a:lumMod val="95000"/>
                    <a:lumOff val="5000"/>
                  </a:schemeClr>
                </a:solidFill>
              </a:rPr>
              <a:t>6</a:t>
            </a:r>
            <a:r>
              <a:rPr lang="ja-JP" altLang="en-US" dirty="0">
                <a:solidFill>
                  <a:schemeClr val="tx1">
                    <a:lumMod val="95000"/>
                    <a:lumOff val="5000"/>
                  </a:schemeClr>
                </a:solidFill>
              </a:rPr>
              <a:t>月に誕生しました。 </a:t>
            </a:r>
            <a:endParaRPr lang="en-US" altLang="ja-JP" dirty="0">
              <a:solidFill>
                <a:schemeClr val="tx1">
                  <a:lumMod val="95000"/>
                  <a:lumOff val="5000"/>
                </a:schemeClr>
              </a:solidFill>
            </a:endParaRPr>
          </a:p>
          <a:p>
            <a:pPr fontAlgn="auto">
              <a:spcAft>
                <a:spcPts val="0"/>
              </a:spcAft>
            </a:pPr>
            <a:r>
              <a:rPr lang="ja-JP" altLang="en-US" dirty="0">
                <a:solidFill>
                  <a:schemeClr val="tx1">
                    <a:lumMod val="95000"/>
                    <a:lumOff val="5000"/>
                  </a:schemeClr>
                </a:solidFill>
              </a:rPr>
              <a:t>そのため、災害などの緊急時には、いざという時に大切な人と早く確実に連絡をとり、安全を確保したり、被害を減らしたりできるよう、</a:t>
            </a:r>
            <a:r>
              <a:rPr lang="en-US" altLang="ja-JP" dirty="0">
                <a:solidFill>
                  <a:schemeClr val="tx1">
                    <a:lumMod val="95000"/>
                    <a:lumOff val="5000"/>
                  </a:schemeClr>
                </a:solidFill>
              </a:rPr>
              <a:t>LINE</a:t>
            </a:r>
            <a:r>
              <a:rPr lang="ja-JP" altLang="en-US" dirty="0">
                <a:solidFill>
                  <a:schemeClr val="tx1">
                    <a:lumMod val="95000"/>
                    <a:lumOff val="5000"/>
                  </a:schemeClr>
                </a:solidFill>
              </a:rPr>
              <a:t>を上手く活用して いただくことを目指し、災害時や緊急時に役立つ機能の充実や、活用方法の研究など、様々な取り組みを行っています。</a:t>
            </a:r>
            <a:endParaRPr lang="en-US" altLang="ja-JP" dirty="0">
              <a:solidFill>
                <a:schemeClr val="tx1">
                  <a:lumMod val="95000"/>
                  <a:lumOff val="5000"/>
                </a:schemeClr>
              </a:solidFill>
            </a:endParaRPr>
          </a:p>
          <a:p>
            <a:pPr fontAlgn="auto">
              <a:spcAft>
                <a:spcPts val="0"/>
              </a:spcAft>
            </a:pPr>
            <a:r>
              <a:rPr lang="ja-JP" altLang="en-US" dirty="0">
                <a:solidFill>
                  <a:schemeClr val="tx1">
                    <a:lumMod val="95000"/>
                    <a:lumOff val="5000"/>
                  </a:schemeClr>
                </a:solidFill>
              </a:rPr>
              <a:t>本機能はその取り組みの一環となりますため、ご理解頂けますようよろしくお願いいたします。</a:t>
            </a:r>
          </a:p>
        </p:txBody>
      </p:sp>
      <p:sp>
        <p:nvSpPr>
          <p:cNvPr id="14" name="テキスト プレースホルダー 6">
            <a:extLst>
              <a:ext uri="{FF2B5EF4-FFF2-40B4-BE49-F238E27FC236}">
                <a16:creationId xmlns:a16="http://schemas.microsoft.com/office/drawing/2014/main" id="{442FC443-7B9C-90B6-5B53-D770D181F02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15" name="図プレースホルダー 8" descr="アイコン&#10;&#10;自動的に生成された説明">
            <a:extLst>
              <a:ext uri="{FF2B5EF4-FFF2-40B4-BE49-F238E27FC236}">
                <a16:creationId xmlns:a16="http://schemas.microsoft.com/office/drawing/2014/main" id="{9D4FE2F0-C6A7-1460-EB8F-F085057F309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6" name="テキスト プレースホルダー 1">
            <a:extLst>
              <a:ext uri="{FF2B5EF4-FFF2-40B4-BE49-F238E27FC236}">
                <a16:creationId xmlns:a16="http://schemas.microsoft.com/office/drawing/2014/main" id="{F3699E78-C61E-0020-4C8F-15C9FAB47AE8}"/>
              </a:ext>
            </a:extLst>
          </p:cNvPr>
          <p:cNvSpPr>
            <a:spLocks noGrp="1"/>
          </p:cNvSpPr>
          <p:nvPr>
            <p:ph type="body" sz="quarter" idx="10"/>
          </p:nvPr>
        </p:nvSpPr>
        <p:spPr>
          <a:xfrm>
            <a:off x="1887538" y="252413"/>
            <a:ext cx="8137525" cy="334962"/>
          </a:xfrm>
        </p:spPr>
        <p:txBody>
          <a:bodyPr/>
          <a:lstStyle/>
          <a:p>
            <a:r>
              <a:rPr lang="ja-JP" altLang="en-US" sz="1600" dirty="0">
                <a:latin typeface="+mj-ea"/>
                <a:ea typeface="+mj-ea"/>
              </a:rPr>
              <a:t>災害発生時の</a:t>
            </a:r>
            <a:r>
              <a:rPr lang="en-US" altLang="ja-JP" sz="1600" dirty="0">
                <a:latin typeface="+mj-ea"/>
                <a:ea typeface="+mj-ea"/>
              </a:rPr>
              <a:t>LINE</a:t>
            </a:r>
            <a:r>
              <a:rPr lang="ja-JP" altLang="en-US" sz="1600" dirty="0">
                <a:latin typeface="+mj-ea"/>
                <a:ea typeface="+mj-ea"/>
              </a:rPr>
              <a:t> </a:t>
            </a:r>
            <a:r>
              <a:rPr lang="en-US" altLang="ja-JP" sz="1600" dirty="0">
                <a:latin typeface="+mj-ea"/>
                <a:ea typeface="+mj-ea"/>
              </a:rPr>
              <a:t>Talk Head View/LINE</a:t>
            </a:r>
            <a:r>
              <a:rPr lang="ja-JP" altLang="en-US" sz="1600" dirty="0">
                <a:latin typeface="+mj-ea"/>
                <a:ea typeface="+mj-ea"/>
              </a:rPr>
              <a:t> </a:t>
            </a:r>
            <a:r>
              <a:rPr lang="en-US" altLang="ja-JP" sz="1600" dirty="0">
                <a:latin typeface="+mj-ea"/>
                <a:ea typeface="+mj-ea"/>
              </a:rPr>
              <a:t>Talk Head View Premium</a:t>
            </a:r>
            <a:r>
              <a:rPr lang="ja-JP" altLang="en-US" sz="1600" dirty="0">
                <a:latin typeface="+mj-ea"/>
                <a:ea typeface="+mj-ea"/>
              </a:rPr>
              <a:t>について</a:t>
            </a:r>
            <a:endParaRPr kumimoji="1" lang="ja-JP" altLang="en-US" sz="1600" dirty="0">
              <a:latin typeface="+mj-ea"/>
              <a:ea typeface="+mj-ea"/>
            </a:endParaRPr>
          </a:p>
        </p:txBody>
      </p:sp>
    </p:spTree>
    <p:extLst>
      <p:ext uri="{BB962C8B-B14F-4D97-AF65-F5344CB8AC3E}">
        <p14:creationId xmlns:p14="http://schemas.microsoft.com/office/powerpoint/2010/main" val="42918556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A68EF-DC5C-AB93-DE10-2EA8A583C6D5}"/>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5A69CDE-F32F-78D0-DF7B-437CC62968D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7" name="図プレースホルダー 8" descr="アイコン&#10;&#10;自動的に生成された説明">
            <a:extLst>
              <a:ext uri="{FF2B5EF4-FFF2-40B4-BE49-F238E27FC236}">
                <a16:creationId xmlns:a16="http://schemas.microsoft.com/office/drawing/2014/main" id="{2A4C2231-C84D-D16D-782D-B75C91CD142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79424EAB-DC9A-DA1A-4AFD-B2CB3D04566C}"/>
              </a:ext>
            </a:extLst>
          </p:cNvPr>
          <p:cNvSpPr>
            <a:spLocks noGrp="1"/>
          </p:cNvSpPr>
          <p:nvPr>
            <p:ph type="body" sz="quarter" idx="10"/>
          </p:nvPr>
        </p:nvSpPr>
        <p:spPr>
          <a:xfrm>
            <a:off x="1887808" y="252000"/>
            <a:ext cx="8136904" cy="335028"/>
          </a:xfrm>
        </p:spPr>
        <p:txBody>
          <a:bodyPr/>
          <a:lstStyle/>
          <a:p>
            <a:r>
              <a:rPr lang="ja-JP" altLang="en-US" sz="1600"/>
              <a:t>ディスプレイ広告（予約型）　共通免責事項・注意事項</a:t>
            </a:r>
          </a:p>
        </p:txBody>
      </p:sp>
      <p:sp>
        <p:nvSpPr>
          <p:cNvPr id="2" name="テキスト ボックス 1">
            <a:extLst>
              <a:ext uri="{FF2B5EF4-FFF2-40B4-BE49-F238E27FC236}">
                <a16:creationId xmlns:a16="http://schemas.microsoft.com/office/drawing/2014/main" id="{4DC5270F-F64D-D0AA-74E7-6BDB63CEB232}"/>
              </a:ext>
            </a:extLst>
          </p:cNvPr>
          <p:cNvSpPr txBox="1"/>
          <p:nvPr/>
        </p:nvSpPr>
        <p:spPr>
          <a:xfrm>
            <a:off x="479425" y="1089025"/>
            <a:ext cx="11233149" cy="5215274"/>
          </a:xfrm>
          <a:prstGeom prst="rect">
            <a:avLst/>
          </a:prstGeom>
          <a:noFill/>
        </p:spPr>
        <p:txBody>
          <a:bodyPr wrap="square" lIns="0" tIns="0" rIns="0" bIns="0" rtlCol="0">
            <a:spAutoFit/>
          </a:bodyPr>
          <a:lstStyle/>
          <a:p>
            <a:pPr eaLnBrk="1" fontAlgn="auto" hangingPunct="1">
              <a:lnSpc>
                <a:spcPct val="120000"/>
              </a:lnSpc>
              <a:spcBef>
                <a:spcPts val="0"/>
              </a:spcBef>
              <a:spcAft>
                <a:spcPts val="600"/>
              </a:spcAft>
              <a:defRPr/>
            </a:pPr>
            <a:r>
              <a:rPr kumimoji="0" lang="ja-JP" altLang="en-US" sz="1400" kern="0" dirty="0">
                <a:solidFill>
                  <a:srgbClr val="0D0D0D"/>
                </a:solidFill>
                <a:latin typeface="Meiryo" panose="020B0604030504040204" pitchFamily="34" charset="-128"/>
                <a:ea typeface="Meiryo" panose="020B0604030504040204" pitchFamily="34" charset="-128"/>
              </a:rPr>
              <a:t>本資料に記載の免責事項・注意事項のほか、広告取扱基本規定、広告掲載基準、入稿規定など各種規約、ガイドライン、ヘルプにも</a:t>
            </a:r>
            <a:br>
              <a:rPr kumimoji="0" lang="en-US" altLang="ja-JP" sz="1400" kern="0" dirty="0">
                <a:solidFill>
                  <a:srgbClr val="0D0D0D"/>
                </a:solidFill>
                <a:latin typeface="Meiryo" panose="020B0604030504040204" pitchFamily="34" charset="-128"/>
                <a:ea typeface="Meiryo" panose="020B0604030504040204" pitchFamily="34" charset="-128"/>
              </a:rPr>
            </a:br>
            <a:r>
              <a:rPr kumimoji="0" lang="ja-JP" altLang="en-US" sz="1400" kern="0" dirty="0">
                <a:solidFill>
                  <a:srgbClr val="0D0D0D"/>
                </a:solidFill>
                <a:latin typeface="Meiryo" panose="020B0604030504040204" pitchFamily="34" charset="-128"/>
                <a:ea typeface="Meiryo" panose="020B0604030504040204" pitchFamily="34" charset="-128"/>
              </a:rPr>
              <a:t>ディスプレイ広告（予約型）に関する共通免責事項・注意事項があります。併せてご確認ください。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itchFamily="2" charset="2"/>
              <a:buChar char="n"/>
              <a:defRPr/>
            </a:pPr>
            <a:r>
              <a:rPr lang="ja-JP" altLang="en-US" sz="1400" dirty="0">
                <a:solidFill>
                  <a:srgbClr val="0D0D0D"/>
                </a:solidFill>
                <a:latin typeface="メイリオ" panose="020B0604030504040204" pitchFamily="50" charset="-128"/>
                <a:ea typeface="メイリオ" panose="020B0604030504040204" pitchFamily="50" charset="-128"/>
              </a:rPr>
              <a:t>ガイドライン・規約</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lang="en-US" altLang="ja-JP" sz="1400" dirty="0">
                <a:solidFill>
                  <a:srgbClr val="000000"/>
                </a:solidFill>
                <a:latin typeface="メイリオ" panose="020B0604030504040204" pitchFamily="50" charset="-128"/>
                <a:ea typeface="メイリオ" panose="020B0604030504040204" pitchFamily="50" charset="-128"/>
                <a:hlinkClick r:id="rId3"/>
              </a:rPr>
              <a:t>https://www.lycbiz.com/jp/download/yahoo/</a:t>
            </a:r>
            <a:br>
              <a:rPr lang="en-US" altLang="ja-JP" sz="1400" dirty="0">
                <a:solidFill>
                  <a:srgbClr val="000000"/>
                </a:solidFill>
                <a:latin typeface="メイリオ" panose="020B0604030504040204" pitchFamily="50" charset="-128"/>
                <a:ea typeface="メイリオ" panose="020B0604030504040204" pitchFamily="50" charset="-128"/>
              </a:rPr>
            </a:br>
            <a:r>
              <a:rPr lang="ja-JP" altLang="en-US" sz="1400" dirty="0">
                <a:solidFill>
                  <a:srgbClr val="1D1C1D"/>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lang="en-US" altLang="ja-JP" sz="1400" dirty="0">
                <a:solidFill>
                  <a:srgbClr val="000000"/>
                </a:solidFill>
                <a:latin typeface="メイリオ" panose="020B0604030504040204" pitchFamily="50" charset="-128"/>
                <a:ea typeface="メイリオ" panose="020B0604030504040204" pitchFamily="50" charset="-128"/>
                <a:hlinkClick r:id="rId4"/>
              </a:rPr>
              <a:t>https://www.lycbiz.com/jp/terms-and-policies/yahoo/</a:t>
            </a:r>
            <a:endParaRPr lang="en-US" altLang="ja-JP" sz="1400" dirty="0">
              <a:solidFill>
                <a:srgbClr val="000000"/>
              </a:solidFill>
              <a:latin typeface="メイリオ" panose="020B0604030504040204" pitchFamily="50" charset="-128"/>
              <a:ea typeface="メイリオ" panose="020B0604030504040204" pitchFamily="50" charset="-128"/>
            </a:endParaRPr>
          </a:p>
          <a:p>
            <a:pPr marL="742950" lvl="1" indent="-285750" eaLnBrk="1" fontAlgn="auto" hangingPunct="1">
              <a:lnSpc>
                <a:spcPct val="120000"/>
              </a:lnSpc>
              <a:spcBef>
                <a:spcPts val="0"/>
              </a:spcBef>
              <a:spcAft>
                <a:spcPts val="600"/>
              </a:spcAft>
              <a:buFont typeface="Wingdings" pitchFamily="2" charset="2"/>
              <a:buChar char="n"/>
              <a:defRPr/>
            </a:pPr>
            <a:r>
              <a:rPr kumimoji="0" lang="en-US" altLang="ja-JP" sz="1400" kern="0" dirty="0">
                <a:solidFill>
                  <a:srgbClr val="0D0D0D"/>
                </a:solidFill>
                <a:latin typeface="メイリオ" panose="020B0604030504040204" pitchFamily="50" charset="-128"/>
                <a:ea typeface="メイリオ" panose="020B0604030504040204" pitchFamily="50" charset="-128"/>
              </a:rPr>
              <a:t>Yahoo!</a:t>
            </a:r>
            <a:r>
              <a:rPr kumimoji="0" lang="ja-JP" altLang="en-US" sz="1400" kern="0" dirty="0">
                <a:solidFill>
                  <a:srgbClr val="0D0D0D"/>
                </a:solidFill>
                <a:latin typeface="メイリオ" panose="020B0604030504040204" pitchFamily="50" charset="-128"/>
                <a:ea typeface="メイリオ" panose="020B0604030504040204" pitchFamily="50" charset="-128"/>
              </a:rPr>
              <a:t>広告 ヘルプ</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5"/>
              </a:rPr>
              <a:t>https://ads-help.yahoo-net.jp/</a:t>
            </a:r>
            <a:b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b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6"/>
              </a:rPr>
              <a:t>https://ads-help.yahoo-net.jp/s/article/H000044533</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endParaRPr kumimoji="0" lang="en-US" altLang="ja-JP" sz="1400" kern="0" dirty="0">
              <a:solidFill>
                <a:srgbClr val="0D0D0D"/>
              </a:solidFill>
              <a:latin typeface="Meiryo" panose="020B0604030504040204" pitchFamily="34" charset="-128"/>
              <a:ea typeface="Meiryo" panose="020B0604030504040204" pitchFamily="34" charset="-128"/>
            </a:endParaRPr>
          </a:p>
          <a:p>
            <a:pPr indent="447675"/>
            <a:r>
              <a:rPr kumimoji="0" lang="ja-JP" altLang="en-US" sz="1400" kern="0" dirty="0">
                <a:solidFill>
                  <a:srgbClr val="0D0D0D"/>
                </a:solidFill>
                <a:latin typeface="Meiryo" panose="020B0604030504040204" pitchFamily="34" charset="-128"/>
                <a:ea typeface="Meiryo" panose="020B0604030504040204" pitchFamily="34" charset="-128"/>
              </a:rPr>
              <a:t>■掲載の中断と再開について　</a:t>
            </a:r>
            <a:r>
              <a:rPr kumimoji="0" lang="en-US" altLang="ja-JP" sz="1400" kern="0" dirty="0">
                <a:solidFill>
                  <a:srgbClr val="0D0D0D"/>
                </a:solidFill>
                <a:latin typeface="メイリオ" panose="020B0604030504040204" pitchFamily="50" charset="-128"/>
                <a:ea typeface="メイリオ" panose="020B0604030504040204" pitchFamily="50" charset="-128"/>
                <a:hlinkClick r:id="rId7"/>
              </a:rPr>
              <a:t>https://ads-help.yahoo-net.jp/s/article/H000044404?language=ja</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endParaRPr kumimoji="0" lang="en-US" altLang="ja-JP" sz="1400" kern="0" dirty="0">
              <a:solidFill>
                <a:srgbClr val="0D0D0D"/>
              </a:solidFill>
              <a:latin typeface="Meiryo" panose="020B0604030504040204" pitchFamily="34" charset="-128"/>
              <a:ea typeface="Meiryo" panose="020B0604030504040204" pitchFamily="34" charset="-128"/>
            </a:endParaRPr>
          </a:p>
          <a:p>
            <a:pPr marL="630238" indent="-182563"/>
            <a:r>
              <a:rPr kumimoji="0" lang="ja-JP" altLang="en-US" sz="1400" kern="0" dirty="0">
                <a:solidFill>
                  <a:srgbClr val="0D0D0D"/>
                </a:solidFill>
                <a:latin typeface="Meiryo" panose="020B0604030504040204" pitchFamily="34" charset="-128"/>
                <a:ea typeface="Meiryo" panose="020B0604030504040204" pitchFamily="34" charset="-128"/>
              </a:rPr>
              <a:t>・掲載を中断したキャンペーンを再開した場合、予約時のシミュレーション結果におけるビューアブルインプレッション数を</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630238"/>
            <a:r>
              <a:rPr kumimoji="0" lang="ja-JP" altLang="en-US" sz="1400" kern="0" dirty="0">
                <a:solidFill>
                  <a:srgbClr val="0D0D0D"/>
                </a:solidFill>
                <a:latin typeface="Meiryo" panose="020B0604030504040204" pitchFamily="34" charset="-128"/>
                <a:ea typeface="Meiryo" panose="020B0604030504040204" pitchFamily="34" charset="-128"/>
              </a:rPr>
              <a:t>下回る可能性があります。誤ってオフにした場合も同様です。</a:t>
            </a:r>
          </a:p>
          <a:p>
            <a:pPr marL="630238" indent="-182563"/>
            <a:r>
              <a:rPr kumimoji="0" lang="ja-JP" altLang="en-US" sz="1400" kern="0" dirty="0">
                <a:solidFill>
                  <a:srgbClr val="0D0D0D"/>
                </a:solidFill>
                <a:latin typeface="Meiryo" panose="020B0604030504040204" pitchFamily="34" charset="-128"/>
                <a:ea typeface="Meiryo" panose="020B0604030504040204" pitchFamily="34" charset="-128"/>
              </a:rPr>
              <a:t>・掲載を中断した場合も広告の通常掲載時と同様に、ご利用料金（掲載料）を満額で請求いたします。お客様の操作による掲載中断、広告の不備による自動的な掲載中断のいずれの場合も、ご利用料金請求の対象となります。</a:t>
            </a: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r>
              <a:rPr kumimoji="0" lang="en-US" altLang="ja-JP" sz="1400" kern="0" dirty="0">
                <a:solidFill>
                  <a:srgbClr val="0D0D0D"/>
                </a:solidFill>
                <a:latin typeface="メイリオ" panose="020B0604030504040204" pitchFamily="50" charset="-128"/>
                <a:ea typeface="メイリオ" panose="020B0604030504040204" pitchFamily="50" charset="-128"/>
              </a:rPr>
              <a:t>※</a:t>
            </a:r>
            <a:r>
              <a:rPr kumimoji="0" lang="ja-JP" altLang="en-US" sz="1400" kern="0" dirty="0">
                <a:solidFill>
                  <a:srgbClr val="0D0D0D"/>
                </a:solidFill>
                <a:latin typeface="メイリオ" panose="020B0604030504040204" pitchFamily="50" charset="-128"/>
                <a:ea typeface="メイリオ" panose="020B0604030504040204" pitchFamily="50" charset="-128"/>
              </a:rPr>
              <a:t>資料やツールに明示されている場合を除き、表示金額は消費税を含んでおりません。</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565548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A1A2AF-BFFE-9C05-14BA-9B616038F550}"/>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3C28088-887D-2EA9-37A2-54BF49E52460}"/>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041F822F-2EDB-C567-AFA7-5070412F7BA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1A5D6781-5978-B78C-DF0F-DFC9C14AB58A}"/>
              </a:ext>
            </a:extLst>
          </p:cNvPr>
          <p:cNvSpPr>
            <a:spLocks noGrp="1"/>
          </p:cNvSpPr>
          <p:nvPr>
            <p:ph type="body" sz="quarter" idx="10"/>
          </p:nvPr>
        </p:nvSpPr>
        <p:spPr>
          <a:xfrm>
            <a:off x="1887808" y="252000"/>
            <a:ext cx="8136904" cy="335028"/>
          </a:xfrm>
        </p:spPr>
        <p:txBody>
          <a:bodyPr/>
          <a:lstStyle/>
          <a:p>
            <a:r>
              <a:rPr lang="ja-JP" altLang="en-US" sz="1600" dirty="0"/>
              <a:t>よくあるお問い合わせ</a:t>
            </a:r>
          </a:p>
        </p:txBody>
      </p:sp>
      <p:sp>
        <p:nvSpPr>
          <p:cNvPr id="3" name="テキスト ボックス 2">
            <a:extLst>
              <a:ext uri="{FF2B5EF4-FFF2-40B4-BE49-F238E27FC236}">
                <a16:creationId xmlns:a16="http://schemas.microsoft.com/office/drawing/2014/main" id="{137D67BC-2F99-54F7-60FB-134977932BB3}"/>
              </a:ext>
            </a:extLst>
          </p:cNvPr>
          <p:cNvSpPr txBox="1"/>
          <p:nvPr/>
        </p:nvSpPr>
        <p:spPr>
          <a:xfrm>
            <a:off x="479425" y="1089025"/>
            <a:ext cx="11233150" cy="918713"/>
          </a:xfrm>
          <a:prstGeom prst="rect">
            <a:avLst/>
          </a:prstGeom>
          <a:noFill/>
        </p:spPr>
        <p:txBody>
          <a:bodyPr wrap="square" lIns="0" tIns="0" rIns="0" bIns="0" rtlCol="0">
            <a:spAutoFit/>
          </a:bodyPr>
          <a:lstStyle/>
          <a:p>
            <a:pPr eaLnBrk="1" fontAlgn="auto" hangingPunct="1">
              <a:lnSpc>
                <a:spcPct val="120000"/>
              </a:lnSpc>
              <a:spcBef>
                <a:spcPts val="0"/>
              </a:spcBef>
              <a:spcAft>
                <a:spcPts val="600"/>
              </a:spcAft>
              <a:defRPr/>
            </a:pPr>
            <a:r>
              <a:rPr kumimoji="0" lang="ja-JP" altLang="en-US" sz="1400" kern="0" dirty="0">
                <a:solidFill>
                  <a:srgbClr val="0D0D0D"/>
                </a:solidFill>
                <a:latin typeface="Meiryo" panose="020B0604030504040204" pitchFamily="34" charset="-128"/>
                <a:ea typeface="Meiryo" panose="020B0604030504040204" pitchFamily="34" charset="-128"/>
              </a:rPr>
              <a:t>よくあるお問い合わせのみ記載しております。ヘルプ、サポート窓口も併せてご利用ください。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ヘルプ</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3"/>
              </a:rPr>
              <a:t>https://ads-help.yahoo-net.jp/</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パートナーサポート</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4"/>
              </a:rPr>
              <a:t>https://portal.yadui.business.yahoo.co.jp/agencyportal/873315/</a:t>
            </a:r>
            <a:endPar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endParaRPr>
          </a:p>
        </p:txBody>
      </p:sp>
      <p:graphicFrame>
        <p:nvGraphicFramePr>
          <p:cNvPr id="4" name="表 4">
            <a:extLst>
              <a:ext uri="{FF2B5EF4-FFF2-40B4-BE49-F238E27FC236}">
                <a16:creationId xmlns:a16="http://schemas.microsoft.com/office/drawing/2014/main" id="{D60E8229-3AB4-190C-B0C2-879DB1554445}"/>
              </a:ext>
            </a:extLst>
          </p:cNvPr>
          <p:cNvGraphicFramePr>
            <a:graphicFrameLocks noGrp="1"/>
          </p:cNvGraphicFramePr>
          <p:nvPr>
            <p:extLst>
              <p:ext uri="{D42A27DB-BD31-4B8C-83A1-F6EECF244321}">
                <p14:modId xmlns:p14="http://schemas.microsoft.com/office/powerpoint/2010/main" val="291665819"/>
              </p:ext>
            </p:extLst>
          </p:nvPr>
        </p:nvGraphicFramePr>
        <p:xfrm>
          <a:off x="479425" y="2567278"/>
          <a:ext cx="11233150" cy="3733800"/>
        </p:xfrm>
        <a:graphic>
          <a:graphicData uri="http://schemas.openxmlformats.org/drawingml/2006/table">
            <a:tbl>
              <a:tblPr firstRow="1" bandRow="1"/>
              <a:tblGrid>
                <a:gridCol w="394530">
                  <a:extLst>
                    <a:ext uri="{9D8B030D-6E8A-4147-A177-3AD203B41FA5}">
                      <a16:colId xmlns:a16="http://schemas.microsoft.com/office/drawing/2014/main" val="4185285779"/>
                    </a:ext>
                  </a:extLst>
                </a:gridCol>
                <a:gridCol w="10838620">
                  <a:extLst>
                    <a:ext uri="{9D8B030D-6E8A-4147-A177-3AD203B41FA5}">
                      <a16:colId xmlns:a16="http://schemas.microsoft.com/office/drawing/2014/main" val="1625250384"/>
                    </a:ext>
                  </a:extLst>
                </a:gridCol>
              </a:tblGrid>
              <a:tr h="370840">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ディスプレイ広告（予約型）の導入事例を教えてください。</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991257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dirty="0">
                          <a:solidFill>
                            <a:srgbClr val="0D0D0D"/>
                          </a:solidFill>
                          <a:latin typeface="メイリオ" panose="020B0604030504040204" pitchFamily="50" charset="-128"/>
                          <a:ea typeface="メイリオ" panose="020B0604030504040204" pitchFamily="50" charset="-128"/>
                        </a:rPr>
                        <a:t>エージェンシーポータルに資料をご用意しております。広告活用のための資料もご用意しておりますのでご確認ください。</a:t>
                      </a:r>
                      <a:endParaRPr kumimoji="1" lang="en-US" altLang="ja-JP" sz="1400" dirty="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ディスプレイ広告（予約型）販促情報一覧</a:t>
                      </a:r>
                      <a:br>
                        <a:rPr kumimoji="1" lang="en-US" altLang="ja-JP" sz="1400" dirty="0">
                          <a:solidFill>
                            <a:srgbClr val="0D0D0D"/>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5"/>
                        </a:rPr>
                        <a:t>https://portal.yadui.business.yahoo.co.jp/agencyportal/30335704/</a:t>
                      </a:r>
                      <a:endParaRPr kumimoji="1" lang="ja-JP" altLang="en-US" sz="1400" dirty="0">
                        <a:solidFill>
                          <a:srgbClr val="0D0D0D"/>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95353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○○という内容の広告は掲載できますか？</a:t>
                      </a:r>
                    </a:p>
                  </a:txBody>
                  <a:tcPr anchor="ctr">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023675"/>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a:solidFill>
                            <a:srgbClr val="0D0D0D"/>
                          </a:solidFill>
                          <a:latin typeface="メイリオ" panose="020B0604030504040204" pitchFamily="50" charset="-128"/>
                          <a:ea typeface="メイリオ" panose="020B0604030504040204" pitchFamily="50" charset="-128"/>
                        </a:rPr>
                        <a:t>プロモーション内容や広告リンク先も含めて掲載制限、販売制限、広告掲載基準に該当、違反しないかご確認ください。判断に迷う場合は依頼フォームよりご確認ください。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掲載制限カテゴリー確認依頼フォーム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6"/>
                        </a:rPr>
                        <a:t>https://form-business.yahoo.co.jp/claris/enqueteForm?inquiry_type=placement_restrictions</a:t>
                      </a:r>
                      <a:endParaRPr kumimoji="1" lang="en-US" altLang="ja-JP" sz="1400">
                        <a:solidFill>
                          <a:srgbClr val="595959"/>
                        </a:solidFill>
                        <a:latin typeface="メイリオ" panose="020B0604030504040204" pitchFamily="50" charset="-128"/>
                        <a:ea typeface="+mn-ea"/>
                      </a:endParaRPr>
                    </a:p>
                    <a:p>
                      <a:pPr marL="285750" indent="-285750">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 入稿前審査依頼フォーム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7"/>
                        </a:rPr>
                        <a:t>https://form-business.yahoo.co.jp/claris/enqueteForm?inquiry_type=guaranteed_review</a:t>
                      </a:r>
                      <a:endParaRPr kumimoji="1" lang="ja-JP" altLang="en-US" sz="1400">
                        <a:solidFill>
                          <a:srgbClr val="595959"/>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157311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キャンペーン作成で商品の掲載期間の途中から先の日付が選択できません。</a:t>
                      </a:r>
                    </a:p>
                  </a:txBody>
                  <a:tcPr anchor="ctr">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59265478"/>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dirty="0">
                          <a:solidFill>
                            <a:srgbClr val="0D0D0D"/>
                          </a:solidFill>
                          <a:latin typeface="メイリオ" panose="020B0604030504040204" pitchFamily="50" charset="-128"/>
                          <a:ea typeface="メイリオ" panose="020B0604030504040204" pitchFamily="50" charset="-128"/>
                        </a:rPr>
                        <a:t>商品の掲載期間が半年の場合、在庫確認・シミュレーションの実行日から起算して</a:t>
                      </a:r>
                      <a:r>
                        <a:rPr kumimoji="1" lang="en-US" altLang="ja-JP" sz="1400" dirty="0">
                          <a:solidFill>
                            <a:srgbClr val="0D0D0D"/>
                          </a:solidFill>
                          <a:latin typeface="メイリオ" panose="020B0604030504040204" pitchFamily="50" charset="-128"/>
                          <a:ea typeface="メイリオ" panose="020B0604030504040204" pitchFamily="50" charset="-128"/>
                        </a:rPr>
                        <a:t>181</a:t>
                      </a:r>
                      <a:r>
                        <a:rPr kumimoji="1" lang="ja-JP" altLang="en-US" sz="1400" dirty="0">
                          <a:solidFill>
                            <a:srgbClr val="0D0D0D"/>
                          </a:solidFill>
                          <a:latin typeface="メイリオ" panose="020B0604030504040204" pitchFamily="50" charset="-128"/>
                          <a:ea typeface="メイリオ" panose="020B0604030504040204" pitchFamily="50" charset="-128"/>
                        </a:rPr>
                        <a:t>日目以降の日付は指定できず、在庫は確認できません。また、</a:t>
                      </a:r>
                      <a:r>
                        <a:rPr kumimoji="1" lang="en-US" altLang="ja-JP" sz="1400" dirty="0">
                          <a:solidFill>
                            <a:srgbClr val="0D0D0D"/>
                          </a:solidFill>
                          <a:latin typeface="メイリオ" panose="020B0604030504040204" pitchFamily="50" charset="-128"/>
                          <a:ea typeface="メイリオ" panose="020B0604030504040204" pitchFamily="50" charset="-128"/>
                        </a:rPr>
                        <a:t>181</a:t>
                      </a:r>
                      <a:r>
                        <a:rPr kumimoji="1" lang="ja-JP" altLang="en-US" sz="1400" dirty="0">
                          <a:solidFill>
                            <a:srgbClr val="0D0D0D"/>
                          </a:solidFill>
                          <a:latin typeface="メイリオ" panose="020B0604030504040204" pitchFamily="50" charset="-128"/>
                          <a:ea typeface="メイリオ" panose="020B0604030504040204" pitchFamily="50" charset="-128"/>
                        </a:rPr>
                        <a:t>日目以降の予約もできません。在庫確認・シミュレーションと予約のタイミングにご注意ください。</a:t>
                      </a:r>
                    </a:p>
                  </a:txBody>
                  <a:tcPr anchor="ctr">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4763252"/>
                  </a:ext>
                </a:extLst>
              </a:tr>
            </a:tbl>
          </a:graphicData>
        </a:graphic>
      </p:graphicFrame>
      <p:cxnSp>
        <p:nvCxnSpPr>
          <p:cNvPr id="5" name="直線コネクタ 4">
            <a:extLst>
              <a:ext uri="{FF2B5EF4-FFF2-40B4-BE49-F238E27FC236}">
                <a16:creationId xmlns:a16="http://schemas.microsoft.com/office/drawing/2014/main" id="{35DBA05C-FB0B-ABF4-2168-45F4DC1D86E2}"/>
              </a:ext>
            </a:extLst>
          </p:cNvPr>
          <p:cNvCxnSpPr/>
          <p:nvPr/>
        </p:nvCxnSpPr>
        <p:spPr>
          <a:xfrm>
            <a:off x="479425" y="3683000"/>
            <a:ext cx="11233150" cy="0"/>
          </a:xfrm>
          <a:prstGeom prst="line">
            <a:avLst/>
          </a:prstGeom>
          <a:noFill/>
          <a:ln w="6350" cap="flat" cmpd="sng" algn="ctr">
            <a:solidFill>
              <a:srgbClr val="00003E">
                <a:alpha val="10196"/>
              </a:srgbClr>
            </a:solidFill>
            <a:prstDash val="solid"/>
            <a:miter lim="800000"/>
            <a:headEnd type="none" w="med" len="med"/>
            <a:tailEnd type="none" w="med" len="med"/>
          </a:ln>
          <a:effectLst/>
        </p:spPr>
      </p:cxnSp>
      <p:cxnSp>
        <p:nvCxnSpPr>
          <p:cNvPr id="8" name="直線コネクタ 7">
            <a:extLst>
              <a:ext uri="{FF2B5EF4-FFF2-40B4-BE49-F238E27FC236}">
                <a16:creationId xmlns:a16="http://schemas.microsoft.com/office/drawing/2014/main" id="{368F32C1-DB10-FF72-231A-E4E821BD1EAF}"/>
              </a:ext>
            </a:extLst>
          </p:cNvPr>
          <p:cNvCxnSpPr/>
          <p:nvPr/>
        </p:nvCxnSpPr>
        <p:spPr>
          <a:xfrm>
            <a:off x="492125" y="5384800"/>
            <a:ext cx="11233150" cy="0"/>
          </a:xfrm>
          <a:prstGeom prst="line">
            <a:avLst/>
          </a:prstGeom>
          <a:noFill/>
          <a:ln w="6350" cap="flat" cmpd="sng" algn="ctr">
            <a:solidFill>
              <a:srgbClr val="00003E">
                <a:alpha val="10196"/>
              </a:srgbClr>
            </a:solidFill>
            <a:prstDash val="solid"/>
            <a:miter lim="800000"/>
            <a:headEnd type="none" w="med" len="med"/>
            <a:tailEnd type="none" w="med" len="med"/>
          </a:ln>
          <a:effectLst/>
        </p:spPr>
      </p:cxnSp>
    </p:spTree>
    <p:extLst>
      <p:ext uri="{BB962C8B-B14F-4D97-AF65-F5344CB8AC3E}">
        <p14:creationId xmlns:p14="http://schemas.microsoft.com/office/powerpoint/2010/main" val="32662546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a:defRPr/>
            </a:pPr>
            <a:r>
              <a:rPr lang="ja-JP" altLang="en-US" dirty="0"/>
              <a:t>この資料について</a:t>
            </a:r>
          </a:p>
        </p:txBody>
      </p:sp>
      <p:sp>
        <p:nvSpPr>
          <p:cNvPr id="6" name="テキスト プレースホルダー 5">
            <a:extLst>
              <a:ext uri="{FF2B5EF4-FFF2-40B4-BE49-F238E27FC236}">
                <a16:creationId xmlns:a16="http://schemas.microsoft.com/office/drawing/2014/main" id="{E42F28FB-EB91-1ECF-3548-F0E5DE789368}"/>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9A74C0EE-3031-5F64-7DD4-9AD8C76FF11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1" name="テキスト ボックス 10">
            <a:extLst>
              <a:ext uri="{FF2B5EF4-FFF2-40B4-BE49-F238E27FC236}">
                <a16:creationId xmlns:a16="http://schemas.microsoft.com/office/drawing/2014/main" id="{79A1CD67-5D6B-755C-2AAF-C99D7D598077}"/>
              </a:ext>
            </a:extLst>
          </p:cNvPr>
          <p:cNvSpPr txBox="1"/>
          <p:nvPr/>
        </p:nvSpPr>
        <p:spPr>
          <a:xfrm>
            <a:off x="557172" y="1063276"/>
            <a:ext cx="10798175" cy="301621"/>
          </a:xfrm>
          <a:prstGeom prst="rect">
            <a:avLst/>
          </a:prstGeom>
          <a:noFill/>
        </p:spPr>
        <p:txBody>
          <a:bodyPr wrap="square" lIns="0" tIns="0" rIns="0" bIns="0" rtlCol="0">
            <a:spAutoFit/>
          </a:bodyPr>
          <a:lstStyle/>
          <a:p>
            <a:pPr>
              <a:lnSpc>
                <a:spcPct val="130000"/>
              </a:lnSpc>
              <a:defRPr/>
            </a:pPr>
            <a:r>
              <a:rPr lang="ja-JP" altLang="en-US" sz="1600" dirty="0">
                <a:solidFill>
                  <a:srgbClr val="0D0D0D"/>
                </a:solidFill>
                <a:latin typeface="Meiryo" panose="020B0604030504040204" pitchFamily="34" charset="-128"/>
              </a:rPr>
              <a:t>本資料は</a:t>
            </a:r>
            <a:r>
              <a:rPr lang="en-US" altLang="ja-JP" sz="1600" dirty="0">
                <a:solidFill>
                  <a:srgbClr val="0D0D0D"/>
                </a:solidFill>
                <a:latin typeface="Meiryo" panose="020B0604030504040204" pitchFamily="34" charset="-128"/>
              </a:rPr>
              <a:t>LINE Talk Head View</a:t>
            </a:r>
            <a:r>
              <a:rPr lang="ja-JP" altLang="en-US" sz="1600" dirty="0">
                <a:solidFill>
                  <a:srgbClr val="0D0D0D"/>
                </a:solidFill>
                <a:latin typeface="Meiryo" panose="020B0604030504040204" pitchFamily="34" charset="-128"/>
              </a:rPr>
              <a:t>のセールスシートです。その他商品のセールスシートや販促資料は下記をご覧ください</a:t>
            </a:r>
            <a:endParaRPr lang="en-US" altLang="ja-JP" sz="1600" dirty="0">
              <a:solidFill>
                <a:srgbClr val="0D0D0D"/>
              </a:solidFill>
              <a:latin typeface="Meiryo" panose="020B0604030504040204" pitchFamily="34" charset="-128"/>
            </a:endParaRPr>
          </a:p>
        </p:txBody>
      </p:sp>
      <p:graphicFrame>
        <p:nvGraphicFramePr>
          <p:cNvPr id="12" name="表 4">
            <a:extLst>
              <a:ext uri="{FF2B5EF4-FFF2-40B4-BE49-F238E27FC236}">
                <a16:creationId xmlns:a16="http://schemas.microsoft.com/office/drawing/2014/main" id="{87590230-9C79-E079-1462-616F37DD62D0}"/>
              </a:ext>
            </a:extLst>
          </p:cNvPr>
          <p:cNvGraphicFramePr>
            <a:graphicFrameLocks noGrp="1"/>
          </p:cNvGraphicFramePr>
          <p:nvPr>
            <p:extLst>
              <p:ext uri="{D42A27DB-BD31-4B8C-83A1-F6EECF244321}">
                <p14:modId xmlns:p14="http://schemas.microsoft.com/office/powerpoint/2010/main" val="866635652"/>
              </p:ext>
            </p:extLst>
          </p:nvPr>
        </p:nvGraphicFramePr>
        <p:xfrm>
          <a:off x="479425" y="1661538"/>
          <a:ext cx="11371022" cy="3520546"/>
        </p:xfrm>
        <a:graphic>
          <a:graphicData uri="http://schemas.openxmlformats.org/drawingml/2006/table">
            <a:tbl>
              <a:tblPr/>
              <a:tblGrid>
                <a:gridCol w="4692938">
                  <a:extLst>
                    <a:ext uri="{9D8B030D-6E8A-4147-A177-3AD203B41FA5}">
                      <a16:colId xmlns:a16="http://schemas.microsoft.com/office/drawing/2014/main" val="606051176"/>
                    </a:ext>
                  </a:extLst>
                </a:gridCol>
                <a:gridCol w="6678084">
                  <a:extLst>
                    <a:ext uri="{9D8B030D-6E8A-4147-A177-3AD203B41FA5}">
                      <a16:colId xmlns:a16="http://schemas.microsoft.com/office/drawing/2014/main" val="687840856"/>
                    </a:ext>
                  </a:extLst>
                </a:gridCol>
              </a:tblGrid>
              <a:tr h="50569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ja-JP" altLang="en-US" sz="1000" b="1" i="0" dirty="0">
                          <a:solidFill>
                            <a:schemeClr val="bg1"/>
                          </a:solidFill>
                          <a:latin typeface="Meiryo" panose="020B0604030504040204" pitchFamily="34" charset="-128"/>
                          <a:ea typeface="Meiryo" panose="020B0604030504040204" pitchFamily="34" charset="-128"/>
                        </a:rPr>
                        <a:t>ドキュメント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en-US" altLang="ja-JP" sz="1000" b="1" i="0" dirty="0">
                          <a:solidFill>
                            <a:schemeClr val="bg1"/>
                          </a:solidFill>
                          <a:latin typeface="Meiryo" panose="020B0604030504040204" pitchFamily="34" charset="-128"/>
                          <a:ea typeface="Meiryo" panose="020B0604030504040204" pitchFamily="34" charset="-128"/>
                        </a:rPr>
                        <a:t>URL</a:t>
                      </a:r>
                      <a:endParaRPr kumimoji="1" lang="ja-JP" altLang="en-US" sz="1000" b="1" i="0" dirty="0">
                        <a:solidFill>
                          <a:schemeClr val="bg1"/>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1317350027"/>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 Talk Head View</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1000" b="1" i="0" dirty="0">
                          <a:solidFill>
                            <a:srgbClr val="0D0D0D"/>
                          </a:solidFill>
                          <a:latin typeface="Meiryo" panose="020B0604030504040204" pitchFamily="34" charset="-128"/>
                          <a:ea typeface="Meiryo" panose="020B0604030504040204" pitchFamily="34" charset="-128"/>
                        </a:rPr>
                        <a:t>セールスシート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000" b="1" i="0" dirty="0">
                          <a:solidFill>
                            <a:srgbClr val="0D0D0D"/>
                          </a:solidFill>
                          <a:latin typeface="Meiryo" panose="020B0604030504040204" pitchFamily="34" charset="-128"/>
                          <a:ea typeface="Meiryo" panose="020B0604030504040204" pitchFamily="34" charset="-128"/>
                        </a:rPr>
                        <a:t>こちらの資料</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021320354"/>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00" b="1" i="0" dirty="0">
                          <a:solidFill>
                            <a:srgbClr val="0D0D0D"/>
                          </a:solidFill>
                          <a:latin typeface="Meiryo" panose="020B0604030504040204" pitchFamily="34" charset="-128"/>
                          <a:ea typeface="Meiryo" panose="020B0604030504040204" pitchFamily="34" charset="-128"/>
                        </a:rPr>
                        <a:t>その他商品セールスシート一覧</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0" i="0" dirty="0">
                          <a:solidFill>
                            <a:srgbClr val="002AFF"/>
                          </a:solidFill>
                          <a:latin typeface="Meiryo" panose="020B0604030504040204" pitchFamily="34" charset="-128"/>
                          <a:ea typeface="Meiryo" panose="020B0604030504040204" pitchFamily="34" charset="-128"/>
                          <a:hlinkClick r:id="rId3">
                            <a:extLst>
                              <a:ext uri="{A12FA001-AC4F-418D-AE19-62706E023703}">
                                <ahyp:hlinkClr xmlns:ahyp="http://schemas.microsoft.com/office/drawing/2018/hyperlinkcolor" val="tx"/>
                              </a:ext>
                            </a:extLst>
                          </a:hlinkClick>
                        </a:rPr>
                        <a:t>https://portal.yadui.business.yahoo.co.jp/agencyportal/873240/</a:t>
                      </a:r>
                      <a:r>
                        <a:rPr kumimoji="1" lang="en-US" altLang="ja-JP" sz="1000" b="0" i="0" dirty="0">
                          <a:solidFill>
                            <a:srgbClr val="002AFF"/>
                          </a:solidFill>
                          <a:latin typeface="Meiryo" panose="020B0604030504040204" pitchFamily="34" charset="-128"/>
                          <a:ea typeface="Meiryo" panose="020B0604030504040204" pitchFamily="34" charset="-128"/>
                        </a:rPr>
                        <a:t> </a:t>
                      </a:r>
                      <a:r>
                        <a:rPr kumimoji="1" lang="ja-JP" altLang="en-US" sz="1000" b="0" i="0" dirty="0">
                          <a:solidFill>
                            <a:schemeClr val="tx1">
                              <a:lumMod val="95000"/>
                              <a:lumOff val="5000"/>
                            </a:schemeClr>
                          </a:solidFill>
                          <a:latin typeface="Meiryo" panose="020B0604030504040204" pitchFamily="34" charset="-128"/>
                          <a:ea typeface="Meiryo" panose="020B0604030504040204" pitchFamily="34" charset="-128"/>
                        </a:rPr>
                        <a:t>（エージェンシーポータル）</a:t>
                      </a:r>
                    </a:p>
                    <a:p>
                      <a:r>
                        <a:rPr kumimoji="1" lang="en-US" altLang="ja-JP" sz="1000" b="0" i="0" kern="1200" dirty="0">
                          <a:solidFill>
                            <a:srgbClr val="002AFF"/>
                          </a:solidFill>
                          <a:latin typeface="Meiryo" panose="020B0604030504040204" pitchFamily="34" charset="-128"/>
                          <a:ea typeface="Meiryo" panose="020B0604030504040204" pitchFamily="34" charset="-128"/>
                          <a:cs typeface="+mn-cs"/>
                          <a:hlinkClick r:id="rId4">
                            <a:extLst>
                              <a:ext uri="{A12FA001-AC4F-418D-AE19-62706E023703}">
                                <ahyp:hlinkClr xmlns:ahyp="http://schemas.microsoft.com/office/drawing/2018/hyperlinkcolor" val="tx"/>
                              </a:ext>
                            </a:extLst>
                          </a:hlinkClick>
                        </a:rPr>
                        <a:t>https://www.lycbiz.com/jp/download/</a:t>
                      </a:r>
                      <a:r>
                        <a:rPr kumimoji="1" lang="en-US" altLang="ja-JP" sz="1000" b="0" i="0" kern="1200" dirty="0">
                          <a:solidFill>
                            <a:srgbClr val="002AFF"/>
                          </a:solidFill>
                          <a:latin typeface="Meiryo" panose="020B0604030504040204" pitchFamily="34" charset="-128"/>
                          <a:ea typeface="Meiryo" panose="020B0604030504040204" pitchFamily="34" charset="-128"/>
                          <a:cs typeface="+mn-cs"/>
                        </a:rPr>
                        <a:t> </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LINE</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ヤフー </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for Business</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endParaRPr kumimoji="1" lang="ja-JP" altLang="en-US" sz="1000" b="0" i="0" u="none" strike="noStrike" kern="1200" cap="none" spc="0" normalizeH="0" baseline="0" noProof="0" dirty="0">
                        <a:ln>
                          <a:noFill/>
                        </a:ln>
                        <a:solidFill>
                          <a:schemeClr val="tx1"/>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957711322"/>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フォーマットガイド</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row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chemeClr val="accent4"/>
                          </a:solidFill>
                          <a:effectLst/>
                          <a:uLnTx/>
                          <a:uFillTx/>
                          <a:latin typeface="Meiryo" panose="020B0604030504040204" pitchFamily="34" charset="-128"/>
                          <a:ea typeface="Meiryo" panose="020B0604030504040204" pitchFamily="34" charset="-128"/>
                          <a:cs typeface="+mn-cs"/>
                          <a:hlinkClick r:id="rId5">
                            <a:extLst>
                              <a:ext uri="{A12FA001-AC4F-418D-AE19-62706E023703}">
                                <ahyp:hlinkClr xmlns:ahyp="http://schemas.microsoft.com/office/drawing/2018/hyperlinkcolor" val="tx"/>
                              </a:ext>
                            </a:extLst>
                          </a:hlinkClick>
                        </a:rPr>
                        <a:t>https://portal.yadui.business.yahoo.co.jp/agencyportal/30335704/</a:t>
                      </a:r>
                      <a:r>
                        <a:rPr kumimoji="1" lang="en-US" altLang="ja-JP" sz="1000" b="0" i="0" u="none" strike="noStrike" kern="1200" cap="none" spc="0" normalizeH="0" baseline="0" noProof="0" dirty="0">
                          <a:ln>
                            <a:noFill/>
                          </a:ln>
                          <a:solidFill>
                            <a:schemeClr val="accent4"/>
                          </a:solidFill>
                          <a:effectLst/>
                          <a:uLnTx/>
                          <a:uFillTx/>
                          <a:latin typeface="Meiryo" panose="020B0604030504040204" pitchFamily="34" charset="-128"/>
                          <a:ea typeface="Meiryo" panose="020B0604030504040204" pitchFamily="34" charset="-128"/>
                          <a:cs typeface="+mn-cs"/>
                        </a:rPr>
                        <a:t> </a:t>
                      </a:r>
                      <a:r>
                        <a:rPr kumimoji="1" lang="ja-JP" altLang="en-US" sz="1000" b="0" i="0" dirty="0">
                          <a:solidFill>
                            <a:schemeClr val="tx1">
                              <a:lumMod val="95000"/>
                              <a:lumOff val="5000"/>
                            </a:schemeClr>
                          </a:solidFill>
                          <a:latin typeface="Meiryo" panose="020B0604030504040204" pitchFamily="34" charset="-128"/>
                          <a:ea typeface="Meiryo" panose="020B0604030504040204" pitchFamily="34" charset="-128"/>
                        </a:rPr>
                        <a:t>（</a:t>
                      </a:r>
                      <a:r>
                        <a:rPr kumimoji="1" lang="ja-JP" altLang="en-US" sz="1000" b="0" i="0">
                          <a:solidFill>
                            <a:schemeClr val="tx1">
                              <a:lumMod val="95000"/>
                              <a:lumOff val="5000"/>
                            </a:schemeClr>
                          </a:solidFill>
                          <a:latin typeface="Meiryo" panose="020B0604030504040204" pitchFamily="34" charset="-128"/>
                          <a:ea typeface="Meiryo" panose="020B0604030504040204" pitchFamily="34" charset="-128"/>
                        </a:rPr>
                        <a:t>エージェンシーポータル）</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30708088"/>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事例カタログ</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67975986"/>
                  </a:ext>
                </a:extLst>
              </a:tr>
              <a:tr h="100919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 媒体資料</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 JAPAN </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サービス媒体資料</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0" i="0" kern="1200" dirty="0">
                          <a:solidFill>
                            <a:srgbClr val="002AFF"/>
                          </a:solidFill>
                          <a:latin typeface="Meiryo" panose="020B0604030504040204" pitchFamily="34" charset="-128"/>
                          <a:ea typeface="Meiryo" panose="020B0604030504040204" pitchFamily="34" charset="-128"/>
                          <a:cs typeface="+mn-cs"/>
                          <a:hlinkClick r:id="rId4">
                            <a:extLst>
                              <a:ext uri="{A12FA001-AC4F-418D-AE19-62706E023703}">
                                <ahyp:hlinkClr xmlns:ahyp="http://schemas.microsoft.com/office/drawing/2018/hyperlinkcolor" val="tx"/>
                              </a:ext>
                            </a:extLst>
                          </a:hlinkClick>
                        </a:rPr>
                        <a:t>https://www.lycbiz.com/jp/download/</a:t>
                      </a:r>
                      <a:r>
                        <a:rPr kumimoji="1" lang="en-US" altLang="ja-JP" sz="1000" b="0" i="0" kern="1200" dirty="0">
                          <a:solidFill>
                            <a:srgbClr val="002AFF"/>
                          </a:solidFill>
                          <a:latin typeface="Meiryo" panose="020B0604030504040204" pitchFamily="34" charset="-128"/>
                          <a:ea typeface="Meiryo" panose="020B0604030504040204" pitchFamily="34" charset="-128"/>
                          <a:cs typeface="+mn-cs"/>
                        </a:rPr>
                        <a:t> </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LINE</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ヤフー </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for Business</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endParaRPr kumimoji="1" lang="ja-JP" altLang="en-US" sz="1000" b="0" i="0" u="none" strike="noStrike" kern="1200" cap="none" spc="0" normalizeH="0" baseline="0" noProof="0" dirty="0">
                        <a:ln>
                          <a:noFill/>
                        </a:ln>
                        <a:solidFill>
                          <a:schemeClr val="tx1"/>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60123167"/>
                  </a:ext>
                </a:extLst>
              </a:tr>
            </a:tbl>
          </a:graphicData>
        </a:graphic>
      </p:graphicFrame>
    </p:spTree>
    <p:extLst>
      <p:ext uri="{BB962C8B-B14F-4D97-AF65-F5344CB8AC3E}">
        <p14:creationId xmlns:p14="http://schemas.microsoft.com/office/powerpoint/2010/main" val="1540687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786E-33B8-5B43-3D0E-069EBEACAC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E83382DD-0571-1D23-5663-0D9B9F789F4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D1749B8-C299-07C5-D7CD-0AA731D0DD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10520842-9572-15A2-E8CB-A109CF290E74}"/>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4D7D8BE2-0870-CF9B-6459-6E5E2DE52E45}"/>
              </a:ext>
            </a:extLst>
          </p:cNvPr>
          <p:cNvSpPr/>
          <p:nvPr/>
        </p:nvSpPr>
        <p:spPr>
          <a:xfrm>
            <a:off x="555391" y="1570842"/>
            <a:ext cx="11175398" cy="4902147"/>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en-US" altLang="ja-JP" sz="1600" dirty="0">
                <a:solidFill>
                  <a:srgbClr val="0D0D0D"/>
                </a:solidFill>
                <a:latin typeface="メイリオ" panose="020B0604030504040204" pitchFamily="50" charset="-128"/>
              </a:rPr>
              <a:t>1</a:t>
            </a:r>
            <a:r>
              <a:rPr lang="ja-JP" altLang="en-US" sz="1600" dirty="0">
                <a:solidFill>
                  <a:srgbClr val="0D0D0D"/>
                </a:solidFill>
                <a:latin typeface="メイリオ" panose="020B0604030504040204" pitchFamily="50" charset="-128"/>
              </a:rPr>
              <a:t>．プラットフォーム統合以降の商品リリース情報</a:t>
            </a:r>
            <a:br>
              <a:rPr lang="en-US" altLang="ja-JP" sz="1600" dirty="0">
                <a:solidFill>
                  <a:srgbClr val="0D0D0D"/>
                </a:solidFill>
                <a:latin typeface="メイリオ" panose="020B0604030504040204" pitchFamily="50" charset="-128"/>
              </a:rPr>
            </a:br>
            <a:endParaRPr lang="en-US" altLang="ja-JP" sz="1600" dirty="0">
              <a:solidFill>
                <a:srgbClr val="0D0D0D"/>
              </a:solidFill>
              <a:latin typeface="メイリオ" panose="020B0604030504040204" pitchFamily="50" charset="-128"/>
            </a:endParaRPr>
          </a:p>
          <a:p>
            <a:r>
              <a:rPr lang="en-US" altLang="ja-JP" sz="1600" dirty="0">
                <a:solidFill>
                  <a:srgbClr val="0D0D0D"/>
                </a:solidFill>
                <a:latin typeface="メイリオ" panose="020B0604030504040204" pitchFamily="50" charset="-128"/>
              </a:rPr>
              <a:t>2</a:t>
            </a:r>
            <a:r>
              <a:rPr lang="ja-JP" altLang="en-US" sz="1600" dirty="0">
                <a:solidFill>
                  <a:srgbClr val="0D0D0D"/>
                </a:solidFill>
                <a:latin typeface="メイリオ" panose="020B0604030504040204" pitchFamily="50" charset="-128"/>
              </a:rPr>
              <a:t>．予約型商品全体にかかわる変更</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・ターゲティング項目</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2026</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3</a:t>
            </a:r>
            <a:r>
              <a:rPr lang="ja-JP" altLang="en-US" sz="1600" dirty="0">
                <a:solidFill>
                  <a:srgbClr val="0D0D0D"/>
                </a:solidFill>
                <a:latin typeface="メイリオ" panose="020B0604030504040204" pitchFamily="50" charset="-128"/>
              </a:rPr>
              <a:t>月～</a:t>
            </a:r>
            <a:r>
              <a:rPr lang="en-US" altLang="ja-JP" sz="1600" dirty="0">
                <a:solidFill>
                  <a:srgbClr val="0D0D0D"/>
                </a:solidFill>
                <a:latin typeface="メイリオ" panose="020B0604030504040204" pitchFamily="50" charset="-128"/>
              </a:rPr>
              <a:t>4</a:t>
            </a:r>
            <a:r>
              <a:rPr lang="ja-JP" altLang="en-US" sz="1600" dirty="0">
                <a:solidFill>
                  <a:srgbClr val="0D0D0D"/>
                </a:solidFill>
                <a:latin typeface="メイリオ" panose="020B0604030504040204" pitchFamily="50" charset="-128"/>
              </a:rPr>
              <a:t>月の期またぎ掲載</a:t>
            </a:r>
          </a:p>
          <a:p>
            <a:r>
              <a:rPr lang="ja-JP" altLang="en-US" sz="1600" dirty="0">
                <a:solidFill>
                  <a:srgbClr val="0D0D0D"/>
                </a:solidFill>
                <a:latin typeface="メイリオ" panose="020B0604030504040204" pitchFamily="50" charset="-128"/>
              </a:rPr>
              <a:t>　・掲載制限カテゴリーリストの追加</a:t>
            </a:r>
          </a:p>
          <a:p>
            <a:r>
              <a:rPr lang="ja-JP" altLang="en-US" sz="1600" dirty="0">
                <a:solidFill>
                  <a:srgbClr val="0D0D0D"/>
                </a:solidFill>
                <a:latin typeface="メイリオ" panose="020B0604030504040204" pitchFamily="50" charset="-128"/>
              </a:rPr>
              <a:t>　・制作費申し込みツールの変更</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en-US" altLang="ja-JP" sz="1600" dirty="0">
                <a:solidFill>
                  <a:srgbClr val="0D0D0D"/>
                </a:solidFill>
                <a:latin typeface="メイリオ" panose="020B0604030504040204" pitchFamily="50" charset="-128"/>
              </a:rPr>
              <a:t>3</a:t>
            </a:r>
            <a:r>
              <a:rPr lang="ja-JP" altLang="en-US" sz="1600" dirty="0">
                <a:solidFill>
                  <a:srgbClr val="0D0D0D"/>
                </a:solidFill>
                <a:latin typeface="メイリオ" panose="020B0604030504040204" pitchFamily="50" charset="-128"/>
              </a:rPr>
              <a:t>．ドキュメント関連</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・共通免責事項のヘルプ記載</a:t>
            </a:r>
          </a:p>
          <a:p>
            <a:r>
              <a:rPr lang="ja-JP" altLang="en-US" sz="1600" dirty="0">
                <a:solidFill>
                  <a:srgbClr val="0D0D0D"/>
                </a:solidFill>
                <a:latin typeface="メイリオ" panose="020B0604030504040204" pitchFamily="50" charset="-128"/>
              </a:rPr>
              <a:t>　・セールスシートの掲載場所追加</a:t>
            </a:r>
            <a:endParaRPr lang="en-US" altLang="ja-JP" sz="1600" dirty="0">
              <a:solidFill>
                <a:srgbClr val="0D0D0D"/>
              </a:solidFill>
              <a:latin typeface="メイリオ" panose="020B0604030504040204" pitchFamily="50" charset="-128"/>
            </a:endParaRPr>
          </a:p>
          <a:p>
            <a:pPr lvl="0" eaLnBrk="1" fontAlgn="auto" hangingPunct="1">
              <a:spcBef>
                <a:spcPts val="0"/>
              </a:spcBef>
              <a:spcAft>
                <a:spcPts val="0"/>
              </a:spcAft>
              <a:defRPr/>
            </a:pPr>
            <a:endParaRPr lang="en-US" altLang="ja-JP" sz="1600" dirty="0">
              <a:solidFill>
                <a:srgbClr val="0D0D0D"/>
              </a:solidFill>
              <a:latin typeface="メイリオ" panose="020B0604030504040204" pitchFamily="50" charset="-128"/>
              <a:ea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F1770C09-0F0F-4280-8641-22BC832B88A4}"/>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kumimoji="1" lang="ja-JP" altLang="en-US" sz="1800" b="1" i="0" dirty="0">
                <a:latin typeface="Meiryo"/>
                <a:ea typeface="Meiryo"/>
              </a:rPr>
              <a:t>変更点・お知らせサマリー</a:t>
            </a:r>
          </a:p>
        </p:txBody>
      </p:sp>
    </p:spTree>
    <p:extLst>
      <p:ext uri="{BB962C8B-B14F-4D97-AF65-F5344CB8AC3E}">
        <p14:creationId xmlns:p14="http://schemas.microsoft.com/office/powerpoint/2010/main" val="2210516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8F690E-9083-83CC-EF6F-716EC6DDE518}"/>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82F5F89-C156-6C44-9689-7E07AD77D883}"/>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5002325-8F53-1A7A-4F5A-1CBF19F0B95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717615CA-9073-50A6-DCE0-3171BA9E53B8}"/>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F05BFCE5-B90C-0ABB-0540-8592A2E8488A}"/>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LINE</a:t>
            </a:r>
            <a:r>
              <a:rPr lang="ja-JP" altLang="en-US" sz="1600" b="1" dirty="0">
                <a:solidFill>
                  <a:srgbClr val="0D0D0D"/>
                </a:solidFill>
                <a:latin typeface="メイリオ" panose="020B0604030504040204" pitchFamily="50" charset="-128"/>
              </a:rPr>
              <a:t>ヤフー広告として、新プラットフォームの管理画面よりご予約いただきます。</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Yahoo!</a:t>
            </a:r>
            <a:r>
              <a:rPr lang="ja-JP" altLang="en-US" sz="1600" dirty="0">
                <a:solidFill>
                  <a:srgbClr val="0D0D0D"/>
                </a:solidFill>
                <a:latin typeface="メイリオ" panose="020B0604030504040204" pitchFamily="50" charset="-128"/>
              </a:rPr>
              <a:t>広告 ディスプレイ広告の広告管理ツールから予約することができます。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仕様は</a:t>
            </a:r>
            <a:r>
              <a:rPr lang="en-US" altLang="ja-JP" sz="1600" dirty="0">
                <a:solidFill>
                  <a:srgbClr val="0D0D0D"/>
                </a:solidFill>
                <a:latin typeface="メイリオ" panose="020B0604030504040204" pitchFamily="50" charset="-128"/>
              </a:rPr>
              <a:t>Yahoo!</a:t>
            </a:r>
            <a:r>
              <a:rPr lang="ja-JP" altLang="en-US" sz="1600" dirty="0">
                <a:solidFill>
                  <a:srgbClr val="0D0D0D"/>
                </a:solidFill>
                <a:latin typeface="メイリオ" panose="020B0604030504040204" pitchFamily="50" charset="-128"/>
              </a:rPr>
              <a:t>広告 ディスプレイ広告に準じます。）</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LINE</a:t>
            </a:r>
            <a:r>
              <a:rPr lang="ja-JP" altLang="en-US" sz="1600" b="1" dirty="0">
                <a:solidFill>
                  <a:srgbClr val="0D0D0D"/>
                </a:solidFill>
                <a:latin typeface="メイリオ" panose="020B0604030504040204" pitchFamily="50" charset="-128"/>
              </a:rPr>
              <a:t>ヤフー広告 ディスプレイ広告（予約型）のリリーススケジュールは以下の通りです。</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C3CEF8E8-5E58-994C-F875-7C68056B8A45}"/>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1</a:t>
            </a:r>
            <a:r>
              <a:rPr lang="ja-JP" altLang="en-US" b="1" dirty="0">
                <a:latin typeface="Meiryo"/>
                <a:ea typeface="Meiryo"/>
              </a:rPr>
              <a:t>．プラットフォーム統合以降の商品リリース情報</a:t>
            </a:r>
          </a:p>
        </p:txBody>
      </p:sp>
      <p:graphicFrame>
        <p:nvGraphicFramePr>
          <p:cNvPr id="9" name="表 8">
            <a:extLst>
              <a:ext uri="{FF2B5EF4-FFF2-40B4-BE49-F238E27FC236}">
                <a16:creationId xmlns:a16="http://schemas.microsoft.com/office/drawing/2014/main" id="{4E2349A0-ED93-AA47-F509-19140175868D}"/>
              </a:ext>
            </a:extLst>
          </p:cNvPr>
          <p:cNvGraphicFramePr>
            <a:graphicFrameLocks noGrp="1"/>
          </p:cNvGraphicFramePr>
          <p:nvPr/>
        </p:nvGraphicFramePr>
        <p:xfrm>
          <a:off x="1301205" y="3416977"/>
          <a:ext cx="9589589" cy="2697452"/>
        </p:xfrm>
        <a:graphic>
          <a:graphicData uri="http://schemas.openxmlformats.org/drawingml/2006/table">
            <a:tbl>
              <a:tblPr bandRow="1"/>
              <a:tblGrid>
                <a:gridCol w="2686781">
                  <a:extLst>
                    <a:ext uri="{9D8B030D-6E8A-4147-A177-3AD203B41FA5}">
                      <a16:colId xmlns:a16="http://schemas.microsoft.com/office/drawing/2014/main" val="3236551118"/>
                    </a:ext>
                  </a:extLst>
                </a:gridCol>
                <a:gridCol w="6902808">
                  <a:extLst>
                    <a:ext uri="{9D8B030D-6E8A-4147-A177-3AD203B41FA5}">
                      <a16:colId xmlns:a16="http://schemas.microsoft.com/office/drawing/2014/main" val="3901351372"/>
                    </a:ext>
                  </a:extLst>
                </a:gridCol>
              </a:tblGrid>
              <a:tr h="40337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panose="020B0604030504040204" pitchFamily="34" charset="-128"/>
                          <a:ea typeface="Meiryo" panose="020B0604030504040204" pitchFamily="34" charset="-128"/>
                        </a:rPr>
                        <a:t>リリース日</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panose="020B0604030504040204" pitchFamily="34" charset="-128"/>
                          <a:ea typeface="Meiryo" panose="020B0604030504040204" pitchFamily="34" charset="-128"/>
                          <a:cs typeface="+mn-cs"/>
                        </a:rPr>
                        <a:t>商品名</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2025/12/17(</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LINE Talk Head View</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LINE Talk Head View</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 </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Premium</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3757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2026/1/7(</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　ブランドパネル、</a:t>
                      </a: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トップページカスタマイズ、</a:t>
                      </a:r>
                      <a:endParaRPr kumimoji="1" lang="en-US" altLang="ja-JP" sz="1100" b="0" kern="1200" dirty="0">
                        <a:solidFill>
                          <a:srgbClr val="0D0D0D"/>
                        </a:solidFill>
                        <a:latin typeface="メイリオ" panose="020B0604030504040204" pitchFamily="50" charset="-128"/>
                        <a:ea typeface="+mn-ea"/>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トップページインタラクション企画</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2026/1/14(</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　トピックス</a:t>
                      </a:r>
                      <a:r>
                        <a:rPr kumimoji="1" lang="en-US" altLang="ja-JP" sz="1100" b="0" kern="1200" dirty="0">
                          <a:solidFill>
                            <a:srgbClr val="0D0D0D"/>
                          </a:solidFill>
                          <a:latin typeface="メイリオ" panose="020B0604030504040204" pitchFamily="50" charset="-128"/>
                          <a:ea typeface="+mn-ea"/>
                          <a:cs typeface="+mn-cs"/>
                        </a:rPr>
                        <a:t>PR</a:t>
                      </a:r>
                      <a:r>
                        <a:rPr kumimoji="1" lang="ja-JP" altLang="en-US" sz="1100" b="0" kern="1200" dirty="0">
                          <a:solidFill>
                            <a:srgbClr val="0D0D0D"/>
                          </a:solidFill>
                          <a:latin typeface="メイリオ" panose="020B0604030504040204" pitchFamily="50" charset="-128"/>
                          <a:ea typeface="+mn-ea"/>
                          <a:cs typeface="+mn-cs"/>
                        </a:rPr>
                        <a:t>　</a:t>
                      </a:r>
                      <a:r>
                        <a:rPr kumimoji="1" lang="en-US" altLang="ja-JP" sz="1100" b="0" kern="1200" dirty="0">
                          <a:solidFill>
                            <a:srgbClr val="0D0D0D"/>
                          </a:solidFill>
                          <a:latin typeface="メイリオ" panose="020B0604030504040204" pitchFamily="50" charset="-128"/>
                          <a:ea typeface="+mn-ea"/>
                          <a:cs typeface="+mn-cs"/>
                        </a:rPr>
                        <a:t>SP/PC/MD</a:t>
                      </a:r>
                      <a:r>
                        <a:rPr kumimoji="1" lang="ja-JP" altLang="en-US" sz="1100" b="0" kern="1200" dirty="0">
                          <a:solidFill>
                            <a:srgbClr val="0D0D0D"/>
                          </a:solidFill>
                          <a:latin typeface="メイリオ" panose="020B0604030504040204" pitchFamily="50" charset="-128"/>
                          <a:ea typeface="+mn-ea"/>
                          <a:cs typeface="+mn-cs"/>
                        </a:rPr>
                        <a:t>　</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757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2026/1/21(</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ニュース タイアップ、サストモ　スポンサードコンテンツ、</a:t>
                      </a:r>
                    </a:p>
                    <a:p>
                      <a:pPr algn="ctr"/>
                      <a:r>
                        <a:rPr kumimoji="1" lang="ja-JP" altLang="en-US" sz="1100" b="0" kern="1200" dirty="0">
                          <a:solidFill>
                            <a:srgbClr val="0D0D0D"/>
                          </a:solidFill>
                          <a:latin typeface="メイリオ" panose="020B0604030504040204" pitchFamily="50" charset="-128"/>
                          <a:ea typeface="+mn-ea"/>
                          <a:cs typeface="+mn-cs"/>
                        </a:rPr>
                        <a:t>スポーツナビ タイアップ、</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ファイナンス　タイアップ、</a:t>
                      </a:r>
                      <a:r>
                        <a:rPr kumimoji="1" lang="en-US" altLang="ja-JP" sz="1100" b="0" kern="1200" dirty="0" err="1">
                          <a:solidFill>
                            <a:srgbClr val="0D0D0D"/>
                          </a:solidFill>
                          <a:latin typeface="メイリオ" panose="020B0604030504040204" pitchFamily="50" charset="-128"/>
                          <a:ea typeface="+mn-ea"/>
                          <a:cs typeface="+mn-cs"/>
                        </a:rPr>
                        <a:t>carview</a:t>
                      </a:r>
                      <a:r>
                        <a:rPr kumimoji="1" lang="en-US" altLang="ja-JP" sz="1100" b="0" kern="1200" dirty="0">
                          <a:solidFill>
                            <a:srgbClr val="0D0D0D"/>
                          </a:solidFill>
                          <a:latin typeface="メイリオ" panose="020B0604030504040204" pitchFamily="50" charset="-128"/>
                          <a:ea typeface="+mn-ea"/>
                          <a:cs typeface="+mn-cs"/>
                        </a:rPr>
                        <a:t>! </a:t>
                      </a:r>
                      <a:r>
                        <a:rPr kumimoji="1" lang="ja-JP" altLang="en-US" sz="1100" b="0" kern="1200" dirty="0">
                          <a:solidFill>
                            <a:srgbClr val="0D0D0D"/>
                          </a:solidFill>
                          <a:latin typeface="メイリオ" panose="020B0604030504040204" pitchFamily="50" charset="-128"/>
                          <a:ea typeface="+mn-ea"/>
                          <a:cs typeface="+mn-cs"/>
                        </a:rPr>
                        <a:t>タイアップ</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2026/1/28(</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kern="1200" dirty="0">
                          <a:solidFill>
                            <a:srgbClr val="0D0D0D"/>
                          </a:solidFill>
                          <a:latin typeface="メイリオ" panose="020B0604030504040204" pitchFamily="50" charset="-128"/>
                          <a:ea typeface="+mn-ea"/>
                          <a:cs typeface="+mn-cs"/>
                        </a:rPr>
                        <a:t>スポーツナビ、</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天気・災害、</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ファイナンス、</a:t>
                      </a: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　中面プライムディスプレイ</a:t>
                      </a:r>
                    </a:p>
                  </a:txBody>
                  <a:tcPr marL="163440" marR="16344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r h="2881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bg1"/>
                          </a:solidFill>
                          <a:latin typeface="Meiryo" panose="020B0604030504040204" pitchFamily="34" charset="-128"/>
                          <a:ea typeface="Meiryo" panose="020B0604030504040204" pitchFamily="34" charset="-128"/>
                        </a:rPr>
                        <a:t>2026/2/4(</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乗換案内</a:t>
                      </a: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460911264"/>
                  </a:ext>
                </a:extLst>
              </a:tr>
              <a:tr h="2881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bg1"/>
                          </a:solidFill>
                          <a:latin typeface="Meiryo" panose="020B0604030504040204" pitchFamily="34" charset="-128"/>
                          <a:ea typeface="Meiryo" panose="020B0604030504040204" pitchFamily="34" charset="-128"/>
                        </a:rPr>
                        <a:t>2026/2</a:t>
                      </a:r>
                      <a:r>
                        <a:rPr kumimoji="1" lang="ja-JP" altLang="en-US" sz="1100" b="0" dirty="0">
                          <a:solidFill>
                            <a:schemeClr val="bg1"/>
                          </a:solidFill>
                          <a:latin typeface="Meiryo" panose="020B0604030504040204" pitchFamily="34" charset="-128"/>
                          <a:ea typeface="Meiryo" panose="020B0604030504040204" pitchFamily="34" charset="-128"/>
                        </a:rPr>
                        <a:t>　未定</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LINE NEWS Top Ad</a:t>
                      </a:r>
                      <a:endParaRPr kumimoji="1" lang="ja-JP" altLang="en-US" sz="1100" b="0" kern="1200" dirty="0">
                        <a:solidFill>
                          <a:srgbClr val="0D0D0D"/>
                        </a:solidFill>
                        <a:latin typeface="メイリオ" panose="020B0604030504040204" pitchFamily="50" charset="-128"/>
                        <a:ea typeface="+mn-ea"/>
                        <a:cs typeface="+mn-cs"/>
                      </a:endParaRP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488294094"/>
                  </a:ext>
                </a:extLst>
              </a:tr>
            </a:tbl>
          </a:graphicData>
        </a:graphic>
      </p:graphicFrame>
    </p:spTree>
    <p:extLst>
      <p:ext uri="{BB962C8B-B14F-4D97-AF65-F5344CB8AC3E}">
        <p14:creationId xmlns:p14="http://schemas.microsoft.com/office/powerpoint/2010/main" val="1180263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21E17-6245-6329-8FE6-358CA4B662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870A9515-CB80-CC1F-275A-3878067C9FB0}"/>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D8750946-0495-3EEA-012D-2EB7BC92EBD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E083F526-3F9F-78DD-9729-1625BB7B030E}"/>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0D23057C-EE07-3D33-4B2B-998E8A7731C4}"/>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・ターゲティング項目の変更</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・ターゲティングの掛け率が変更になります。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2C5E340A-2935-2198-C829-50D81B3FD140}"/>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3" name="表 2">
            <a:extLst>
              <a:ext uri="{FF2B5EF4-FFF2-40B4-BE49-F238E27FC236}">
                <a16:creationId xmlns:a16="http://schemas.microsoft.com/office/drawing/2014/main" id="{65DF7198-B933-D5FA-7D5B-28187E9A5C35}"/>
              </a:ext>
            </a:extLst>
          </p:cNvPr>
          <p:cNvGraphicFramePr>
            <a:graphicFrameLocks noGrp="1"/>
          </p:cNvGraphicFramePr>
          <p:nvPr/>
        </p:nvGraphicFramePr>
        <p:xfrm>
          <a:off x="830178" y="2585875"/>
          <a:ext cx="5126121" cy="2398708"/>
        </p:xfrm>
        <a:graphic>
          <a:graphicData uri="http://schemas.openxmlformats.org/drawingml/2006/table">
            <a:tbl>
              <a:tblPr bandRow="1"/>
              <a:tblGrid>
                <a:gridCol w="1145490">
                  <a:extLst>
                    <a:ext uri="{9D8B030D-6E8A-4147-A177-3AD203B41FA5}">
                      <a16:colId xmlns:a16="http://schemas.microsoft.com/office/drawing/2014/main" val="3236551118"/>
                    </a:ext>
                  </a:extLst>
                </a:gridCol>
                <a:gridCol w="1652138">
                  <a:extLst>
                    <a:ext uri="{9D8B030D-6E8A-4147-A177-3AD203B41FA5}">
                      <a16:colId xmlns:a16="http://schemas.microsoft.com/office/drawing/2014/main" val="797168629"/>
                    </a:ext>
                  </a:extLst>
                </a:gridCol>
                <a:gridCol w="1258555">
                  <a:extLst>
                    <a:ext uri="{9D8B030D-6E8A-4147-A177-3AD203B41FA5}">
                      <a16:colId xmlns:a16="http://schemas.microsoft.com/office/drawing/2014/main" val="3901351372"/>
                    </a:ext>
                  </a:extLst>
                </a:gridCol>
                <a:gridCol w="1069938">
                  <a:extLst>
                    <a:ext uri="{9D8B030D-6E8A-4147-A177-3AD203B41FA5}">
                      <a16:colId xmlns:a16="http://schemas.microsoft.com/office/drawing/2014/main" val="3475477789"/>
                    </a:ext>
                  </a:extLst>
                </a:gridCol>
              </a:tblGrid>
              <a:tr h="419352">
                <a:tc grid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最大掛け率</a:t>
                      </a: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hMerge="1">
                  <a:txBody>
                    <a:bodyPr/>
                    <a:lstStyle/>
                    <a:p>
                      <a:endParaRPr kumimoji="1" lang="ja-JP" altLang="en-US"/>
                    </a:p>
                  </a:txBody>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デバイス（</a:t>
                      </a:r>
                      <a:r>
                        <a:rPr lang="en-US" sz="1200" dirty="0">
                          <a:solidFill>
                            <a:schemeClr val="bg1"/>
                          </a:solidFill>
                          <a:effectLst/>
                          <a:latin typeface="メイリオ" panose="020B0604030504040204" pitchFamily="50" charset="-128"/>
                          <a:ea typeface="メイリオ" panose="020B0604030504040204" pitchFamily="50" charset="-128"/>
                        </a:rPr>
                        <a:t>OS)</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endParaRPr dirty="0"/>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390604">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性別</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fontAlgn="t">
                        <a:buNone/>
                      </a:pPr>
                      <a:endParaRPr lang="ja-JP" altLang="en-US" sz="14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年齢</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fontAlgn="t">
                        <a:buNone/>
                      </a:pPr>
                      <a:endParaRPr lang="ja-JP" altLang="en-US" sz="14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90604">
                <a:tc row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エリア</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都道府県</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1.30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fontAlgn="t"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299537">
                <a:tc vMerge="1">
                  <a:txBody>
                    <a:bodyPr/>
                    <a:lstStyle/>
                    <a:p>
                      <a:endParaRPr dirty="0"/>
                    </a:p>
                  </a:txBody>
                  <a:tcPr marL="76200" marR="76200" marT="53340" marB="5334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市区郡</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1.56</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fontAlgn="t"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graphicFrame>
        <p:nvGraphicFramePr>
          <p:cNvPr id="4" name="表 3">
            <a:extLst>
              <a:ext uri="{FF2B5EF4-FFF2-40B4-BE49-F238E27FC236}">
                <a16:creationId xmlns:a16="http://schemas.microsoft.com/office/drawing/2014/main" id="{805C69C6-46EE-FBFE-3EC5-4A95C5C60DF3}"/>
              </a:ext>
            </a:extLst>
          </p:cNvPr>
          <p:cNvGraphicFramePr>
            <a:graphicFrameLocks noGrp="1"/>
          </p:cNvGraphicFramePr>
          <p:nvPr/>
        </p:nvGraphicFramePr>
        <p:xfrm>
          <a:off x="6095999" y="2585875"/>
          <a:ext cx="5360873" cy="3609818"/>
        </p:xfrm>
        <a:graphic>
          <a:graphicData uri="http://schemas.openxmlformats.org/drawingml/2006/table">
            <a:tbl>
              <a:tblPr bandRow="1"/>
              <a:tblGrid>
                <a:gridCol w="1336744">
                  <a:extLst>
                    <a:ext uri="{9D8B030D-6E8A-4147-A177-3AD203B41FA5}">
                      <a16:colId xmlns:a16="http://schemas.microsoft.com/office/drawing/2014/main" val="3236551118"/>
                    </a:ext>
                  </a:extLst>
                </a:gridCol>
                <a:gridCol w="1589001">
                  <a:extLst>
                    <a:ext uri="{9D8B030D-6E8A-4147-A177-3AD203B41FA5}">
                      <a16:colId xmlns:a16="http://schemas.microsoft.com/office/drawing/2014/main" val="797168629"/>
                    </a:ext>
                  </a:extLst>
                </a:gridCol>
                <a:gridCol w="1316192">
                  <a:extLst>
                    <a:ext uri="{9D8B030D-6E8A-4147-A177-3AD203B41FA5}">
                      <a16:colId xmlns:a16="http://schemas.microsoft.com/office/drawing/2014/main" val="3901351372"/>
                    </a:ext>
                  </a:extLst>
                </a:gridCol>
                <a:gridCol w="1118936">
                  <a:extLst>
                    <a:ext uri="{9D8B030D-6E8A-4147-A177-3AD203B41FA5}">
                      <a16:colId xmlns:a16="http://schemas.microsoft.com/office/drawing/2014/main" val="3475477789"/>
                    </a:ext>
                  </a:extLst>
                </a:gridCol>
              </a:tblGrid>
              <a:tr h="385928">
                <a:tc grid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hMerge="1">
                  <a:txBody>
                    <a:bodyPr/>
                    <a:lstStyle/>
                    <a:p>
                      <a:endParaRPr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152410">
                <a:tc rowSpan="3">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オーディエンスリスト（配信）</a:t>
                      </a:r>
                    </a:p>
                  </a:txBody>
                  <a:tcPr anchor="ctr">
                    <a:lnL w="12700" cmpd="sng">
                      <a:solidFill>
                        <a:srgbClr val="FFFFFF"/>
                      </a:solidFill>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bg1"/>
                          </a:solidFill>
                          <a:latin typeface="メイリオ" panose="020B0604030504040204" pitchFamily="50" charset="-128"/>
                          <a:ea typeface="メイリオ" panose="020B0604030504040204" pitchFamily="50" charset="-128"/>
                        </a:rPr>
                        <a:t>共通オーディエンス（興味関心など）</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1.80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167175848"/>
                  </a:ext>
                </a:extLst>
              </a:tr>
              <a:tr h="0">
                <a:tc vMerge="1">
                  <a:txBody>
                    <a:bodyPr/>
                    <a:lstStyle/>
                    <a:p>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ヤフー提供</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1.80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0906343"/>
                  </a:ext>
                </a:extLst>
              </a:tr>
              <a:tr h="152410">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buNone/>
                      </a:pPr>
                      <a:r>
                        <a:rPr kumimoji="1" lang="en-US" altLang="ja-JP" sz="1200" dirty="0">
                          <a:solidFill>
                            <a:schemeClr val="bg1"/>
                          </a:solidFill>
                          <a:latin typeface="メイリオ" panose="020B0604030504040204" pitchFamily="50" charset="-128"/>
                          <a:ea typeface="メイリオ" panose="020B0604030504040204" pitchFamily="50" charset="-128"/>
                        </a:rPr>
                        <a:t>Yahoo! Audience Discovery</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055488764"/>
                  </a:ext>
                </a:extLst>
              </a:tr>
              <a:tr h="152410">
                <a:tc rowSpan="3">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オーディエンスリスト（除外）</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共通オーディエンス（興味関心など）</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0">
                <a:tc vMerge="1">
                  <a:txBody>
                    <a:bodyPr/>
                    <a:lstStyle/>
                    <a:p>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ヤフー提供</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152410">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kumimoji="1" lang="en-US" altLang="ja-JP" sz="1200" dirty="0">
                          <a:solidFill>
                            <a:schemeClr val="bg1"/>
                          </a:solidFill>
                          <a:latin typeface="メイリオ" panose="020B0604030504040204" pitchFamily="50" charset="-128"/>
                          <a:ea typeface="メイリオ" panose="020B0604030504040204" pitchFamily="50" charset="-128"/>
                        </a:rPr>
                        <a:t>Yahoo! Audience Discovery</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89250">
                <a:tc gridSpan="2">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時間帯</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a:buNone/>
                      </a:pP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152410">
                <a:tc gridSpan="2">
                  <a:txBody>
                    <a:bodyPr/>
                    <a:lstStyle/>
                    <a:p>
                      <a:pPr algn="ctr">
                        <a:buNone/>
                      </a:pPr>
                      <a:r>
                        <a:rPr lang="en-US" sz="1200" dirty="0">
                          <a:solidFill>
                            <a:schemeClr val="bg1"/>
                          </a:solidFill>
                          <a:latin typeface="メイリオ" panose="020B0604030504040204" pitchFamily="50" charset="-128"/>
                          <a:ea typeface="メイリオ" panose="020B0604030504040204" pitchFamily="50" charset="-128"/>
                        </a:rPr>
                        <a:t>FQ</a:t>
                      </a:r>
                      <a:r>
                        <a:rPr lang="ja-JP" altLang="en-US" sz="1200" dirty="0">
                          <a:solidFill>
                            <a:schemeClr val="bg1"/>
                          </a:solidFill>
                          <a:latin typeface="メイリオ" panose="020B0604030504040204" pitchFamily="50" charset="-128"/>
                          <a:ea typeface="メイリオ" panose="020B0604030504040204" pitchFamily="50" charset="-128"/>
                        </a:rPr>
                        <a:t>キャップ　</a:t>
                      </a:r>
                    </a:p>
                    <a:p>
                      <a:pPr algn="ctr">
                        <a:buNone/>
                      </a:pPr>
                      <a:r>
                        <a:rPr lang="ja-JP" altLang="en-US" sz="1200" dirty="0">
                          <a:solidFill>
                            <a:schemeClr val="bg1"/>
                          </a:solidFill>
                          <a:latin typeface="メイリオ" panose="020B0604030504040204" pitchFamily="50" charset="-128"/>
                          <a:ea typeface="メイリオ" panose="020B0604030504040204" pitchFamily="50" charset="-128"/>
                        </a:rPr>
                        <a:t>　</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hMerge="1">
                  <a:txBody>
                    <a:bodyPr/>
                    <a:lstStyle/>
                    <a:p>
                      <a:endParaRPr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1.00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spTree>
    <p:extLst>
      <p:ext uri="{BB962C8B-B14F-4D97-AF65-F5344CB8AC3E}">
        <p14:creationId xmlns:p14="http://schemas.microsoft.com/office/powerpoint/2010/main" val="924381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B151F-DFE6-73B6-B579-593B3A0A69E4}"/>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B7808A2-CDB7-A0BF-E48F-1CD6FD684C64}"/>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70EAD2BB-47DE-0518-5E03-B5536E18964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00539713-427F-B104-3E77-1D5565ED5D1B}"/>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352250BB-8DD6-7083-677D-6CE67F6F6D01}"/>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・ターゲティング項目の変更</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・共通オーディエンスの「除外」が設定可能になります。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・オーディエンスリスト（ヤフー提供）のリスト改廃を行いました</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982C9584-4299-CA1B-FC00-514B367CA720}"/>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5" name="表 4">
            <a:extLst>
              <a:ext uri="{FF2B5EF4-FFF2-40B4-BE49-F238E27FC236}">
                <a16:creationId xmlns:a16="http://schemas.microsoft.com/office/drawing/2014/main" id="{20BA5276-715C-9838-4DCF-70E9A3F96B5B}"/>
              </a:ext>
            </a:extLst>
          </p:cNvPr>
          <p:cNvGraphicFramePr>
            <a:graphicFrameLocks noGrp="1"/>
          </p:cNvGraphicFramePr>
          <p:nvPr/>
        </p:nvGraphicFramePr>
        <p:xfrm>
          <a:off x="913977" y="3371496"/>
          <a:ext cx="3898652" cy="2003759"/>
        </p:xfrm>
        <a:graphic>
          <a:graphicData uri="http://schemas.openxmlformats.org/drawingml/2006/table">
            <a:tbl>
              <a:tblPr bandRow="1"/>
              <a:tblGrid>
                <a:gridCol w="3898652">
                  <a:extLst>
                    <a:ext uri="{9D8B030D-6E8A-4147-A177-3AD203B41FA5}">
                      <a16:colId xmlns:a16="http://schemas.microsoft.com/office/drawing/2014/main" val="3901351372"/>
                    </a:ext>
                  </a:extLst>
                </a:gridCol>
              </a:tblGrid>
              <a:tr h="480258">
                <a:tc>
                  <a:txBody>
                    <a:bodyPr/>
                    <a:lstStyle/>
                    <a:p>
                      <a:pPr algn="ctr"/>
                      <a:r>
                        <a:rPr kumimoji="1" lang="ja-JP" altLang="en-US" sz="1400" b="1" i="0" dirty="0">
                          <a:solidFill>
                            <a:schemeClr val="bg1"/>
                          </a:solidFill>
                          <a:latin typeface="Meiryo"/>
                          <a:ea typeface="Meiryo"/>
                        </a:rPr>
                        <a:t>廃止リスト</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353971">
                <a:tc>
                  <a:txBody>
                    <a:bodyPr/>
                    <a:lstStyle/>
                    <a:p>
                      <a:pPr algn="ctr">
                        <a:buNone/>
                      </a:pPr>
                      <a:r>
                        <a:rPr lang="ja-JP" altLang="en-US" sz="1200" dirty="0">
                          <a:solidFill>
                            <a:schemeClr val="tx1">
                              <a:lumMod val="95000"/>
                              <a:lumOff val="5000"/>
                            </a:schemeClr>
                          </a:solidFill>
                          <a:latin typeface="メイリオ" panose="020B0604030504040204" pitchFamily="50" charset="-128"/>
                          <a:ea typeface="+mn-ea"/>
                        </a:rPr>
                        <a:t>メディア視聴ターゲティング</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r h="353971">
                <a:tc>
                  <a:txBody>
                    <a:bodyPr/>
                    <a:lstStyle/>
                    <a:p>
                      <a:pPr algn="ctr" fontAlgn="t">
                        <a:buNone/>
                      </a:pPr>
                      <a:r>
                        <a:rPr lang="ja-JP" altLang="en-US" sz="1200" dirty="0">
                          <a:solidFill>
                            <a:schemeClr val="tx1">
                              <a:lumMod val="95000"/>
                              <a:lumOff val="5000"/>
                            </a:schemeClr>
                          </a:solidFill>
                          <a:effectLst/>
                          <a:latin typeface="メイリオ" panose="020B0604030504040204" pitchFamily="50" charset="-128"/>
                          <a:ea typeface="+mn-ea"/>
                        </a:rPr>
                        <a:t>ファンターゲティング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461588">
                <a:tc>
                  <a:txBody>
                    <a:bodyPr/>
                    <a:lstStyle/>
                    <a:p>
                      <a:pPr algn="ctr" fontAlgn="t">
                        <a:buNone/>
                      </a:pPr>
                      <a:r>
                        <a:rPr lang="ja-JP" altLang="en-US" sz="1200" dirty="0">
                          <a:solidFill>
                            <a:schemeClr val="tx1">
                              <a:lumMod val="95000"/>
                              <a:lumOff val="5000"/>
                            </a:schemeClr>
                          </a:solidFill>
                          <a:effectLst/>
                          <a:latin typeface="メイリオ" panose="020B0604030504040204" pitchFamily="50" charset="-128"/>
                          <a:ea typeface="+mn-ea"/>
                        </a:rPr>
                        <a:t>チラシ非閲覧ターゲティング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353971">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mn-ea"/>
                        </a:rPr>
                        <a:t>SDGs</a:t>
                      </a:r>
                      <a:r>
                        <a:rPr lang="ja-JP" altLang="en-US" sz="1200" dirty="0">
                          <a:solidFill>
                            <a:schemeClr val="tx1">
                              <a:lumMod val="95000"/>
                              <a:lumOff val="5000"/>
                            </a:schemeClr>
                          </a:solidFill>
                          <a:effectLst/>
                          <a:latin typeface="メイリオ" panose="020B0604030504040204" pitchFamily="50" charset="-128"/>
                          <a:ea typeface="+mn-ea"/>
                        </a:rPr>
                        <a:t>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bl>
          </a:graphicData>
        </a:graphic>
      </p:graphicFrame>
      <p:graphicFrame>
        <p:nvGraphicFramePr>
          <p:cNvPr id="8" name="表 7">
            <a:extLst>
              <a:ext uri="{FF2B5EF4-FFF2-40B4-BE49-F238E27FC236}">
                <a16:creationId xmlns:a16="http://schemas.microsoft.com/office/drawing/2014/main" id="{90E7C293-8456-293C-D3E5-545995006E5E}"/>
              </a:ext>
            </a:extLst>
          </p:cNvPr>
          <p:cNvGraphicFramePr>
            <a:graphicFrameLocks noGrp="1"/>
          </p:cNvGraphicFramePr>
          <p:nvPr/>
        </p:nvGraphicFramePr>
        <p:xfrm>
          <a:off x="5009570" y="3371496"/>
          <a:ext cx="6268453" cy="1889304"/>
        </p:xfrm>
        <a:graphic>
          <a:graphicData uri="http://schemas.openxmlformats.org/drawingml/2006/table">
            <a:tbl>
              <a:tblPr bandRow="1"/>
              <a:tblGrid>
                <a:gridCol w="1855910">
                  <a:extLst>
                    <a:ext uri="{9D8B030D-6E8A-4147-A177-3AD203B41FA5}">
                      <a16:colId xmlns:a16="http://schemas.microsoft.com/office/drawing/2014/main" val="3236551118"/>
                    </a:ext>
                  </a:extLst>
                </a:gridCol>
                <a:gridCol w="911231">
                  <a:extLst>
                    <a:ext uri="{9D8B030D-6E8A-4147-A177-3AD203B41FA5}">
                      <a16:colId xmlns:a16="http://schemas.microsoft.com/office/drawing/2014/main" val="3901351372"/>
                    </a:ext>
                  </a:extLst>
                </a:gridCol>
                <a:gridCol w="1167104">
                  <a:extLst>
                    <a:ext uri="{9D8B030D-6E8A-4147-A177-3AD203B41FA5}">
                      <a16:colId xmlns:a16="http://schemas.microsoft.com/office/drawing/2014/main" val="3475477789"/>
                    </a:ext>
                  </a:extLst>
                </a:gridCol>
                <a:gridCol w="1167104">
                  <a:extLst>
                    <a:ext uri="{9D8B030D-6E8A-4147-A177-3AD203B41FA5}">
                      <a16:colId xmlns:a16="http://schemas.microsoft.com/office/drawing/2014/main" val="855743837"/>
                    </a:ext>
                  </a:extLst>
                </a:gridCol>
                <a:gridCol w="1167104">
                  <a:extLst>
                    <a:ext uri="{9D8B030D-6E8A-4147-A177-3AD203B41FA5}">
                      <a16:colId xmlns:a16="http://schemas.microsoft.com/office/drawing/2014/main" val="2773706331"/>
                    </a:ext>
                  </a:extLst>
                </a:gridCol>
              </a:tblGrid>
              <a:tr h="385928">
                <a:tc rowSpan="3">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継続リスト</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gridSpan="4">
                  <a:txBody>
                    <a:bodyPr/>
                    <a:lstStyle/>
                    <a:p>
                      <a:pPr algn="ctr"/>
                      <a:r>
                        <a:rPr kumimoji="1" lang="ja-JP" altLang="en-US" sz="1400" b="1" i="0" dirty="0">
                          <a:solidFill>
                            <a:schemeClr val="bg1"/>
                          </a:solidFill>
                          <a:latin typeface="Meiryo"/>
                          <a:ea typeface="Meiryo"/>
                        </a:rPr>
                        <a:t>ターゲティング係数</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787340048"/>
                  </a:ext>
                </a:extLst>
              </a:tr>
              <a:tr h="385928">
                <a:tc vMerge="1">
                  <a:txBody>
                    <a:bodyPr/>
                    <a:lstStyle/>
                    <a:p>
                      <a:pPr algn="ctr"/>
                      <a:endParaRPr kumimoji="1" lang="ja-JP" altLang="en-US" sz="1400" b="1" i="0" dirty="0">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gridSpan="2">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710361047"/>
                  </a:ext>
                </a:extLst>
              </a:tr>
              <a:tr h="385928">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配信</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除外</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配信</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除外</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0">
                <a:tc>
                  <a:txBody>
                    <a:bodyPr/>
                    <a:lstStyle/>
                    <a:p>
                      <a:pPr algn="ctr">
                        <a:buNone/>
                      </a:pPr>
                      <a:r>
                        <a:rPr lang="ja-JP" altLang="en-US" sz="1200">
                          <a:solidFill>
                            <a:schemeClr val="bg1"/>
                          </a:solidFill>
                          <a:latin typeface="メイリオ" panose="020B0604030504040204" pitchFamily="50" charset="-128"/>
                          <a:ea typeface="+mn-ea"/>
                        </a:rPr>
                        <a:t>自動車関心</a:t>
                      </a:r>
                      <a:endParaRPr lang="en-US" altLang="ja-JP" sz="1200">
                        <a:solidFill>
                          <a:schemeClr val="bg1"/>
                        </a:solidFill>
                        <a:latin typeface="メイリオ" panose="020B0604030504040204" pitchFamily="50" charset="-128"/>
                        <a:ea typeface="+mn-ea"/>
                      </a:endParaRPr>
                    </a:p>
                    <a:p>
                      <a:pPr algn="ctr">
                        <a:buNone/>
                      </a:pPr>
                      <a:r>
                        <a:rPr lang="ja-JP" altLang="en-US" sz="1200">
                          <a:solidFill>
                            <a:schemeClr val="bg1"/>
                          </a:solidFill>
                          <a:latin typeface="メイリオ" panose="020B0604030504040204" pitchFamily="50" charset="-128"/>
                          <a:ea typeface="+mn-ea"/>
                        </a:rPr>
                        <a:t>ターゲティング</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1.80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152410">
                <a:tc>
                  <a:txBody>
                    <a:bodyPr/>
                    <a:lstStyle/>
                    <a:p>
                      <a:pPr algn="ctr">
                        <a:buNone/>
                      </a:pPr>
                      <a:r>
                        <a:rPr lang="ja-JP" altLang="en-US" sz="1200" dirty="0">
                          <a:solidFill>
                            <a:schemeClr val="bg1"/>
                          </a:solidFill>
                          <a:latin typeface="メイリオ" panose="020B0604030504040204" pitchFamily="50" charset="-128"/>
                          <a:ea typeface="+mn-ea"/>
                        </a:rPr>
                        <a:t>企業ターゲティング　</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1.80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spTree>
    <p:extLst>
      <p:ext uri="{BB962C8B-B14F-4D97-AF65-F5344CB8AC3E}">
        <p14:creationId xmlns:p14="http://schemas.microsoft.com/office/powerpoint/2010/main" val="440883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F58460-6871-6E9B-A3A7-ED9CAB107C1C}"/>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CEDB2D63-9CA4-46D5-DDA7-4F99987967CB}"/>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A4495F7-F76A-2567-8015-08B3FE2B230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2F3181B6-55BB-C323-61F0-BA1486C685FA}"/>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9BF7989A-B3AD-E541-E1D7-2118964E93D0}"/>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a:t>
            </a:r>
            <a:r>
              <a:rPr lang="en-US" altLang="ja-JP" sz="1600" b="1" dirty="0">
                <a:solidFill>
                  <a:srgbClr val="0D0D0D"/>
                </a:solidFill>
                <a:latin typeface="メイリオ" panose="020B0604030504040204" pitchFamily="50" charset="-128"/>
                <a:ea typeface="メイリオ" panose="020B0604030504040204" pitchFamily="50" charset="-128"/>
              </a:rPr>
              <a:t>2026</a:t>
            </a:r>
            <a:r>
              <a:rPr lang="ja-JP" altLang="en-US" sz="1600" b="1" dirty="0">
                <a:solidFill>
                  <a:srgbClr val="0D0D0D"/>
                </a:solidFill>
                <a:latin typeface="メイリオ" panose="020B0604030504040204" pitchFamily="50" charset="-128"/>
                <a:ea typeface="メイリオ" panose="020B0604030504040204" pitchFamily="50" charset="-128"/>
              </a:rPr>
              <a:t>年</a:t>
            </a:r>
            <a:r>
              <a:rPr lang="en-US" altLang="ja-JP" sz="1600" b="1" dirty="0">
                <a:solidFill>
                  <a:srgbClr val="0D0D0D"/>
                </a:solidFill>
                <a:latin typeface="メイリオ" panose="020B0604030504040204" pitchFamily="50" charset="-128"/>
                <a:ea typeface="メイリオ" panose="020B0604030504040204" pitchFamily="50" charset="-128"/>
              </a:rPr>
              <a:t>3</a:t>
            </a:r>
            <a:r>
              <a:rPr lang="ja-JP" altLang="en-US" sz="1600" b="1" dirty="0">
                <a:solidFill>
                  <a:srgbClr val="0D0D0D"/>
                </a:solidFill>
                <a:latin typeface="メイリオ" panose="020B0604030504040204" pitchFamily="50" charset="-128"/>
                <a:ea typeface="メイリオ" panose="020B0604030504040204" pitchFamily="50" charset="-128"/>
              </a:rPr>
              <a:t>月～</a:t>
            </a:r>
            <a:r>
              <a:rPr lang="en-US" altLang="ja-JP" sz="1600" b="1" dirty="0">
                <a:solidFill>
                  <a:srgbClr val="0D0D0D"/>
                </a:solidFill>
                <a:latin typeface="メイリオ" panose="020B0604030504040204" pitchFamily="50" charset="-128"/>
                <a:ea typeface="メイリオ" panose="020B0604030504040204" pitchFamily="50" charset="-128"/>
              </a:rPr>
              <a:t>4</a:t>
            </a:r>
            <a:r>
              <a:rPr lang="ja-JP" altLang="en-US" sz="1600" b="1" dirty="0">
                <a:solidFill>
                  <a:srgbClr val="0D0D0D"/>
                </a:solidFill>
                <a:latin typeface="メイリオ" panose="020B0604030504040204" pitchFamily="50" charset="-128"/>
                <a:ea typeface="メイリオ" panose="020B0604030504040204" pitchFamily="50" charset="-128"/>
              </a:rPr>
              <a:t>月の期またぎ購入について</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1</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28</a:t>
            </a:r>
            <a:r>
              <a:rPr lang="ja-JP" altLang="en-US" sz="1600" dirty="0">
                <a:solidFill>
                  <a:srgbClr val="0D0D0D"/>
                </a:solidFill>
                <a:latin typeface="メイリオ" panose="020B0604030504040204" pitchFamily="50" charset="-128"/>
                <a:ea typeface="メイリオ" panose="020B0604030504040204" pitchFamily="50" charset="-128"/>
              </a:rPr>
              <a:t>日（水）に、</a:t>
            </a:r>
            <a:r>
              <a:rPr lang="en-US" altLang="ja-JP" sz="1600" dirty="0">
                <a:solidFill>
                  <a:srgbClr val="0D0D0D"/>
                </a:solidFill>
                <a:latin typeface="メイリオ" panose="020B0604030504040204" pitchFamily="50" charset="-128"/>
                <a:ea typeface="メイリオ" panose="020B0604030504040204" pitchFamily="50" charset="-128"/>
              </a:rPr>
              <a:t>25H2</a:t>
            </a:r>
            <a:r>
              <a:rPr lang="ja-JP" altLang="en-US" sz="1600" dirty="0">
                <a:solidFill>
                  <a:srgbClr val="0D0D0D"/>
                </a:solidFill>
                <a:latin typeface="メイリオ" panose="020B0604030504040204" pitchFamily="50" charset="-128"/>
                <a:ea typeface="メイリオ" panose="020B0604030504040204" pitchFamily="50" charset="-128"/>
              </a:rPr>
              <a:t>商品の有効期間を</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3</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31</a:t>
            </a:r>
            <a:r>
              <a:rPr lang="ja-JP" altLang="en-US" sz="1600" dirty="0">
                <a:solidFill>
                  <a:srgbClr val="0D0D0D"/>
                </a:solidFill>
                <a:latin typeface="メイリオ" panose="020B0604030504040204" pitchFamily="50" charset="-128"/>
                <a:ea typeface="メイリオ" panose="020B0604030504040204" pitchFamily="50" charset="-128"/>
              </a:rPr>
              <a:t>日から</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4</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30</a:t>
            </a:r>
            <a:r>
              <a:rPr lang="ja-JP" altLang="en-US" sz="1600" dirty="0">
                <a:solidFill>
                  <a:srgbClr val="0D0D0D"/>
                </a:solidFill>
                <a:latin typeface="メイリオ" panose="020B0604030504040204" pitchFamily="50" charset="-128"/>
                <a:ea typeface="メイリオ" panose="020B0604030504040204" pitchFamily="50" charset="-128"/>
              </a:rPr>
              <a:t>日まで延長します。</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3</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4</a:t>
            </a:r>
            <a:r>
              <a:rPr lang="ja-JP" altLang="en-US" sz="1600" dirty="0">
                <a:solidFill>
                  <a:srgbClr val="0D0D0D"/>
                </a:solidFill>
                <a:latin typeface="メイリオ" panose="020B0604030504040204" pitchFamily="50" charset="-128"/>
                <a:ea typeface="メイリオ" panose="020B0604030504040204" pitchFamily="50" charset="-128"/>
              </a:rPr>
              <a:t>月をまたいだ期間を購入する場合は、</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1</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28</a:t>
            </a:r>
            <a:r>
              <a:rPr lang="ja-JP" altLang="en-US" sz="1600" dirty="0">
                <a:solidFill>
                  <a:srgbClr val="0D0D0D"/>
                </a:solidFill>
                <a:latin typeface="メイリオ" panose="020B0604030504040204" pitchFamily="50" charset="-128"/>
                <a:ea typeface="メイリオ" panose="020B0604030504040204" pitchFamily="50" charset="-128"/>
              </a:rPr>
              <a:t>日以降の「</a:t>
            </a:r>
            <a:r>
              <a:rPr lang="en-US" altLang="ja-JP" sz="1600" dirty="0">
                <a:solidFill>
                  <a:srgbClr val="0D0D0D"/>
                </a:solidFill>
                <a:latin typeface="メイリオ" panose="020B0604030504040204" pitchFamily="50" charset="-128"/>
                <a:ea typeface="メイリオ" panose="020B0604030504040204" pitchFamily="50" charset="-128"/>
              </a:rPr>
              <a:t>2025H2</a:t>
            </a:r>
            <a:r>
              <a:rPr lang="ja-JP" altLang="en-US" sz="1600" dirty="0">
                <a:solidFill>
                  <a:srgbClr val="0D0D0D"/>
                </a:solidFill>
                <a:latin typeface="メイリオ" panose="020B0604030504040204" pitchFamily="50" charset="-128"/>
                <a:ea typeface="メイリオ" panose="020B0604030504040204" pitchFamily="50" charset="-128"/>
              </a:rPr>
              <a:t>商品」をご利用ください。</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ただし、ターゲティングをかけて</a:t>
            </a:r>
            <a:r>
              <a:rPr lang="en-US" altLang="ja-JP" sz="1600" dirty="0">
                <a:solidFill>
                  <a:srgbClr val="0D0D0D"/>
                </a:solidFill>
                <a:latin typeface="メイリオ" panose="020B0604030504040204" pitchFamily="50" charset="-128"/>
              </a:rPr>
              <a:t>3</a:t>
            </a:r>
            <a:r>
              <a:rPr lang="ja-JP" altLang="en-US" sz="1600" dirty="0">
                <a:solidFill>
                  <a:srgbClr val="0D0D0D"/>
                </a:solidFill>
                <a:latin typeface="メイリオ" panose="020B0604030504040204" pitchFamily="50" charset="-128"/>
              </a:rPr>
              <a:t>月～</a:t>
            </a:r>
            <a:r>
              <a:rPr lang="en-US" altLang="ja-JP" sz="1600" dirty="0">
                <a:solidFill>
                  <a:srgbClr val="0D0D0D"/>
                </a:solidFill>
                <a:latin typeface="メイリオ" panose="020B0604030504040204" pitchFamily="50" charset="-128"/>
              </a:rPr>
              <a:t>4</a:t>
            </a:r>
            <a:r>
              <a:rPr lang="ja-JP" altLang="en-US" sz="1600" dirty="0">
                <a:solidFill>
                  <a:srgbClr val="0D0D0D"/>
                </a:solidFill>
                <a:latin typeface="メイリオ" panose="020B0604030504040204" pitchFamily="50" charset="-128"/>
              </a:rPr>
              <a:t>月を</a:t>
            </a:r>
            <a:r>
              <a:rPr lang="ja-JP" altLang="en-US" sz="1600" dirty="0">
                <a:solidFill>
                  <a:srgbClr val="0D0D0D"/>
                </a:solidFill>
                <a:latin typeface="メイリオ" panose="020B0604030504040204" pitchFamily="50" charset="-128"/>
                <a:ea typeface="メイリオ" panose="020B0604030504040204" pitchFamily="50" charset="-128"/>
              </a:rPr>
              <a:t>またぐ場合は、変更前のターゲティング係数が適用されます。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541F8971-D6A2-E1E6-EBFC-90D6C4D106B1}"/>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cxnSp>
        <p:nvCxnSpPr>
          <p:cNvPr id="3" name="直線矢印コネクタ 2">
            <a:extLst>
              <a:ext uri="{FF2B5EF4-FFF2-40B4-BE49-F238E27FC236}">
                <a16:creationId xmlns:a16="http://schemas.microsoft.com/office/drawing/2014/main" id="{A8162134-1E76-C38E-EF8C-AAD36E6FF47C}"/>
              </a:ext>
            </a:extLst>
          </p:cNvPr>
          <p:cNvCxnSpPr>
            <a:cxnSpLocks/>
          </p:cNvCxnSpPr>
          <p:nvPr/>
        </p:nvCxnSpPr>
        <p:spPr>
          <a:xfrm>
            <a:off x="959736" y="3459203"/>
            <a:ext cx="10225136" cy="0"/>
          </a:xfrm>
          <a:prstGeom prst="straightConnector1">
            <a:avLst/>
          </a:prstGeom>
          <a:ln>
            <a:solidFill>
              <a:srgbClr val="02004A"/>
            </a:solidFill>
            <a:tailEnd type="triangle"/>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46260C15-B141-5847-913F-0721D093E90B}"/>
              </a:ext>
            </a:extLst>
          </p:cNvPr>
          <p:cNvSpPr txBox="1"/>
          <p:nvPr/>
        </p:nvSpPr>
        <p:spPr>
          <a:xfrm>
            <a:off x="9047226" y="2900430"/>
            <a:ext cx="508473" cy="369332"/>
          </a:xfrm>
          <a:prstGeom prst="rect">
            <a:avLst/>
          </a:prstGeom>
          <a:noFill/>
        </p:spPr>
        <p:txBody>
          <a:bodyPr wrap="none" rtlCol="0">
            <a:spAutoFit/>
          </a:bodyPr>
          <a:lstStyle/>
          <a:p>
            <a:pPr algn="l"/>
            <a:r>
              <a:rPr kumimoji="1" lang="en-US" altLang="ja-JP" dirty="0"/>
              <a:t>4/1</a:t>
            </a:r>
            <a:endParaRPr kumimoji="1" lang="ja-JP" altLang="en-US" dirty="0"/>
          </a:p>
        </p:txBody>
      </p:sp>
      <p:sp>
        <p:nvSpPr>
          <p:cNvPr id="9" name="テキスト ボックス 8">
            <a:extLst>
              <a:ext uri="{FF2B5EF4-FFF2-40B4-BE49-F238E27FC236}">
                <a16:creationId xmlns:a16="http://schemas.microsoft.com/office/drawing/2014/main" id="{6F19A8C9-7A92-0AF1-3E9D-FBFD3FBBC104}"/>
              </a:ext>
            </a:extLst>
          </p:cNvPr>
          <p:cNvSpPr txBox="1"/>
          <p:nvPr/>
        </p:nvSpPr>
        <p:spPr>
          <a:xfrm>
            <a:off x="6356238" y="2934638"/>
            <a:ext cx="812051" cy="369332"/>
          </a:xfrm>
          <a:prstGeom prst="rect">
            <a:avLst/>
          </a:prstGeom>
          <a:noFill/>
        </p:spPr>
        <p:txBody>
          <a:bodyPr wrap="square" rtlCol="0">
            <a:spAutoFit/>
          </a:bodyPr>
          <a:lstStyle/>
          <a:p>
            <a:pPr algn="l"/>
            <a:r>
              <a:rPr lang="en-US" altLang="ja-JP" dirty="0"/>
              <a:t>1</a:t>
            </a:r>
            <a:r>
              <a:rPr kumimoji="1" lang="en-US" altLang="ja-JP" dirty="0"/>
              <a:t>/28</a:t>
            </a:r>
            <a:endParaRPr kumimoji="1" lang="ja-JP" altLang="en-US" dirty="0"/>
          </a:p>
        </p:txBody>
      </p:sp>
      <p:sp>
        <p:nvSpPr>
          <p:cNvPr id="10" name="テキスト ボックス 9">
            <a:extLst>
              <a:ext uri="{FF2B5EF4-FFF2-40B4-BE49-F238E27FC236}">
                <a16:creationId xmlns:a16="http://schemas.microsoft.com/office/drawing/2014/main" id="{D9341C47-1821-1969-7709-7516ADC4BF39}"/>
              </a:ext>
            </a:extLst>
          </p:cNvPr>
          <p:cNvSpPr txBox="1"/>
          <p:nvPr/>
        </p:nvSpPr>
        <p:spPr>
          <a:xfrm>
            <a:off x="8201260" y="2905097"/>
            <a:ext cx="812051" cy="369332"/>
          </a:xfrm>
          <a:prstGeom prst="rect">
            <a:avLst/>
          </a:prstGeom>
          <a:noFill/>
        </p:spPr>
        <p:txBody>
          <a:bodyPr wrap="square" rtlCol="0">
            <a:spAutoFit/>
          </a:bodyPr>
          <a:lstStyle/>
          <a:p>
            <a:pPr algn="l"/>
            <a:r>
              <a:rPr kumimoji="1" lang="en-US" altLang="ja-JP" dirty="0"/>
              <a:t>3/31</a:t>
            </a:r>
            <a:endParaRPr kumimoji="1" lang="ja-JP" altLang="en-US" dirty="0"/>
          </a:p>
        </p:txBody>
      </p:sp>
      <p:sp>
        <p:nvSpPr>
          <p:cNvPr id="11" name="テキスト ボックス 10">
            <a:extLst>
              <a:ext uri="{FF2B5EF4-FFF2-40B4-BE49-F238E27FC236}">
                <a16:creationId xmlns:a16="http://schemas.microsoft.com/office/drawing/2014/main" id="{B796C1DA-DF08-A88C-9863-253D22347D4A}"/>
              </a:ext>
            </a:extLst>
          </p:cNvPr>
          <p:cNvSpPr txBox="1"/>
          <p:nvPr/>
        </p:nvSpPr>
        <p:spPr>
          <a:xfrm>
            <a:off x="2412887" y="3159020"/>
            <a:ext cx="360040" cy="369332"/>
          </a:xfrm>
          <a:prstGeom prst="rect">
            <a:avLst/>
          </a:prstGeom>
          <a:noFill/>
        </p:spPr>
        <p:txBody>
          <a:bodyPr wrap="square" rtlCol="0">
            <a:spAutoFit/>
          </a:bodyPr>
          <a:lstStyle/>
          <a:p>
            <a:pPr algn="l"/>
            <a:r>
              <a:rPr kumimoji="1" lang="ja-JP" altLang="en-US" dirty="0"/>
              <a:t>●</a:t>
            </a:r>
          </a:p>
        </p:txBody>
      </p:sp>
      <p:sp>
        <p:nvSpPr>
          <p:cNvPr id="12" name="テキスト ボックス 11">
            <a:extLst>
              <a:ext uri="{FF2B5EF4-FFF2-40B4-BE49-F238E27FC236}">
                <a16:creationId xmlns:a16="http://schemas.microsoft.com/office/drawing/2014/main" id="{575630A3-FAE7-4B88-C7B3-B6D1CA52100A}"/>
              </a:ext>
            </a:extLst>
          </p:cNvPr>
          <p:cNvSpPr txBox="1"/>
          <p:nvPr/>
        </p:nvSpPr>
        <p:spPr>
          <a:xfrm>
            <a:off x="6500859" y="3179483"/>
            <a:ext cx="234750" cy="369332"/>
          </a:xfrm>
          <a:prstGeom prst="rect">
            <a:avLst/>
          </a:prstGeom>
          <a:noFill/>
        </p:spPr>
        <p:txBody>
          <a:bodyPr wrap="square" rtlCol="0">
            <a:spAutoFit/>
          </a:bodyPr>
          <a:lstStyle/>
          <a:p>
            <a:pPr algn="l"/>
            <a:r>
              <a:rPr kumimoji="1" lang="ja-JP" altLang="en-US" dirty="0"/>
              <a:t>●</a:t>
            </a:r>
          </a:p>
        </p:txBody>
      </p:sp>
      <p:sp>
        <p:nvSpPr>
          <p:cNvPr id="13" name="正方形/長方形 12">
            <a:extLst>
              <a:ext uri="{FF2B5EF4-FFF2-40B4-BE49-F238E27FC236}">
                <a16:creationId xmlns:a16="http://schemas.microsoft.com/office/drawing/2014/main" id="{7DC2860A-C7D2-BE5B-DE49-1D1B6280BB25}"/>
              </a:ext>
            </a:extLst>
          </p:cNvPr>
          <p:cNvSpPr/>
          <p:nvPr/>
        </p:nvSpPr>
        <p:spPr>
          <a:xfrm>
            <a:off x="2598825" y="3720475"/>
            <a:ext cx="6160169"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200" dirty="0">
                <a:solidFill>
                  <a:srgbClr val="0D0D0D"/>
                </a:solidFill>
                <a:latin typeface="+mn-ea"/>
              </a:rPr>
              <a:t>2025</a:t>
            </a:r>
            <a:r>
              <a:rPr lang="ja-JP" altLang="en-US" sz="1200" dirty="0">
                <a:solidFill>
                  <a:srgbClr val="0D0D0D"/>
                </a:solidFill>
                <a:latin typeface="+mn-ea"/>
              </a:rPr>
              <a:t>年</a:t>
            </a:r>
            <a:r>
              <a:rPr lang="en-US" altLang="ja-JP" sz="1200" dirty="0">
                <a:solidFill>
                  <a:srgbClr val="0D0D0D"/>
                </a:solidFill>
                <a:latin typeface="+mn-ea"/>
              </a:rPr>
              <a:t>9</a:t>
            </a:r>
            <a:r>
              <a:rPr lang="ja-JP" altLang="en-US" sz="1200" dirty="0">
                <a:solidFill>
                  <a:srgbClr val="0D0D0D"/>
                </a:solidFill>
                <a:latin typeface="+mn-ea"/>
              </a:rPr>
              <a:t>月～</a:t>
            </a:r>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3</a:t>
            </a:r>
            <a:r>
              <a:rPr lang="ja-JP" altLang="en-US" sz="1200" dirty="0">
                <a:solidFill>
                  <a:srgbClr val="0D0D0D"/>
                </a:solidFill>
                <a:latin typeface="+mn-ea"/>
              </a:rPr>
              <a:t>月掲載商品（</a:t>
            </a:r>
            <a:r>
              <a:rPr lang="en-US" altLang="ja-JP" sz="1200" dirty="0">
                <a:solidFill>
                  <a:srgbClr val="0D0D0D"/>
                </a:solidFill>
                <a:latin typeface="+mn-ea"/>
              </a:rPr>
              <a:t>2025H2</a:t>
            </a:r>
            <a:r>
              <a:rPr lang="ja-JP" altLang="en-US" sz="1200" dirty="0">
                <a:solidFill>
                  <a:srgbClr val="0D0D0D"/>
                </a:solidFill>
                <a:latin typeface="+mn-ea"/>
              </a:rPr>
              <a:t>）</a:t>
            </a:r>
          </a:p>
        </p:txBody>
      </p:sp>
      <p:sp>
        <p:nvSpPr>
          <p:cNvPr id="15" name="テキスト ボックス 14">
            <a:extLst>
              <a:ext uri="{FF2B5EF4-FFF2-40B4-BE49-F238E27FC236}">
                <a16:creationId xmlns:a16="http://schemas.microsoft.com/office/drawing/2014/main" id="{80D2DD22-4764-9C9D-AD07-B643C029884C}"/>
              </a:ext>
            </a:extLst>
          </p:cNvPr>
          <p:cNvSpPr txBox="1"/>
          <p:nvPr/>
        </p:nvSpPr>
        <p:spPr>
          <a:xfrm>
            <a:off x="2379183" y="2932227"/>
            <a:ext cx="1732617" cy="369332"/>
          </a:xfrm>
          <a:prstGeom prst="rect">
            <a:avLst/>
          </a:prstGeom>
          <a:noFill/>
        </p:spPr>
        <p:txBody>
          <a:bodyPr wrap="square" rtlCol="0">
            <a:spAutoFit/>
          </a:bodyPr>
          <a:lstStyle/>
          <a:p>
            <a:pPr algn="l"/>
            <a:r>
              <a:rPr kumimoji="1" lang="en-US" altLang="ja-JP" dirty="0"/>
              <a:t>9/1</a:t>
            </a:r>
            <a:endParaRPr kumimoji="1" lang="ja-JP" altLang="en-US" dirty="0"/>
          </a:p>
        </p:txBody>
      </p:sp>
      <p:sp>
        <p:nvSpPr>
          <p:cNvPr id="17" name="正方形/長方形 16">
            <a:extLst>
              <a:ext uri="{FF2B5EF4-FFF2-40B4-BE49-F238E27FC236}">
                <a16:creationId xmlns:a16="http://schemas.microsoft.com/office/drawing/2014/main" id="{6C341DBC-2B15-5D10-4DBC-8CCF42A96D78}"/>
              </a:ext>
            </a:extLst>
          </p:cNvPr>
          <p:cNvSpPr/>
          <p:nvPr/>
        </p:nvSpPr>
        <p:spPr>
          <a:xfrm>
            <a:off x="2598825" y="4751183"/>
            <a:ext cx="8586047"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rgbClr val="0D0D0D"/>
                </a:solidFill>
                <a:latin typeface="+mn-ea"/>
              </a:rPr>
              <a:t>　　</a:t>
            </a:r>
            <a:r>
              <a:rPr lang="en-US" altLang="ja-JP" sz="1200" dirty="0">
                <a:solidFill>
                  <a:srgbClr val="0D0D0D"/>
                </a:solidFill>
                <a:latin typeface="+mn-ea"/>
              </a:rPr>
              <a:t>2025</a:t>
            </a:r>
            <a:r>
              <a:rPr lang="ja-JP" altLang="en-US" sz="1200" dirty="0">
                <a:solidFill>
                  <a:srgbClr val="0D0D0D"/>
                </a:solidFill>
                <a:latin typeface="+mn-ea"/>
              </a:rPr>
              <a:t>年</a:t>
            </a:r>
            <a:r>
              <a:rPr lang="en-US" altLang="ja-JP" sz="1200" dirty="0">
                <a:solidFill>
                  <a:srgbClr val="0D0D0D"/>
                </a:solidFill>
                <a:latin typeface="+mn-ea"/>
              </a:rPr>
              <a:t>9</a:t>
            </a:r>
            <a:r>
              <a:rPr lang="ja-JP" altLang="en-US" sz="1200" dirty="0">
                <a:solidFill>
                  <a:srgbClr val="0D0D0D"/>
                </a:solidFill>
                <a:latin typeface="+mn-ea"/>
              </a:rPr>
              <a:t>月～</a:t>
            </a:r>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3</a:t>
            </a:r>
            <a:r>
              <a:rPr lang="ja-JP" altLang="en-US" sz="1200" dirty="0">
                <a:solidFill>
                  <a:srgbClr val="0D0D0D"/>
                </a:solidFill>
                <a:latin typeface="+mn-ea"/>
              </a:rPr>
              <a:t>月掲載商品（</a:t>
            </a:r>
            <a:r>
              <a:rPr lang="en-US" altLang="ja-JP" sz="1200" dirty="0">
                <a:solidFill>
                  <a:srgbClr val="0D0D0D"/>
                </a:solidFill>
                <a:latin typeface="+mn-ea"/>
              </a:rPr>
              <a:t>2025H2</a:t>
            </a:r>
            <a:r>
              <a:rPr lang="ja-JP" altLang="en-US" sz="1200" dirty="0">
                <a:solidFill>
                  <a:srgbClr val="0D0D0D"/>
                </a:solidFill>
                <a:latin typeface="+mn-ea"/>
              </a:rPr>
              <a:t>）</a:t>
            </a:r>
          </a:p>
        </p:txBody>
      </p:sp>
      <p:sp>
        <p:nvSpPr>
          <p:cNvPr id="18" name="正方形/長方形 17">
            <a:extLst>
              <a:ext uri="{FF2B5EF4-FFF2-40B4-BE49-F238E27FC236}">
                <a16:creationId xmlns:a16="http://schemas.microsoft.com/office/drawing/2014/main" id="{87B02EFF-B54B-FDFF-6A92-08B5CA731F4F}"/>
              </a:ext>
            </a:extLst>
          </p:cNvPr>
          <p:cNvSpPr/>
          <p:nvPr/>
        </p:nvSpPr>
        <p:spPr>
          <a:xfrm>
            <a:off x="6228947" y="4738901"/>
            <a:ext cx="843947" cy="611789"/>
          </a:xfrm>
          <a:prstGeom prst="rect">
            <a:avLst/>
          </a:prstGeom>
          <a:solidFill>
            <a:srgbClr val="002AFF"/>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bg1"/>
                </a:solidFill>
              </a:rPr>
              <a:t>期間延長対応</a:t>
            </a:r>
          </a:p>
        </p:txBody>
      </p:sp>
      <p:sp>
        <p:nvSpPr>
          <p:cNvPr id="19" name="テキスト ボックス 18">
            <a:extLst>
              <a:ext uri="{FF2B5EF4-FFF2-40B4-BE49-F238E27FC236}">
                <a16:creationId xmlns:a16="http://schemas.microsoft.com/office/drawing/2014/main" id="{7AF7C84B-7EE1-AC4A-87A5-5D4817690B91}"/>
              </a:ext>
            </a:extLst>
          </p:cNvPr>
          <p:cNvSpPr txBox="1"/>
          <p:nvPr/>
        </p:nvSpPr>
        <p:spPr>
          <a:xfrm>
            <a:off x="10763731" y="2884387"/>
            <a:ext cx="625492" cy="369332"/>
          </a:xfrm>
          <a:prstGeom prst="rect">
            <a:avLst/>
          </a:prstGeom>
          <a:noFill/>
        </p:spPr>
        <p:txBody>
          <a:bodyPr wrap="none" rtlCol="0">
            <a:spAutoFit/>
          </a:bodyPr>
          <a:lstStyle/>
          <a:p>
            <a:pPr algn="l"/>
            <a:r>
              <a:rPr kumimoji="1" lang="en-US" altLang="ja-JP" dirty="0"/>
              <a:t>4/30</a:t>
            </a:r>
            <a:endParaRPr kumimoji="1" lang="ja-JP" altLang="en-US" dirty="0"/>
          </a:p>
        </p:txBody>
      </p:sp>
      <p:sp>
        <p:nvSpPr>
          <p:cNvPr id="20" name="正方形/長方形 19">
            <a:extLst>
              <a:ext uri="{FF2B5EF4-FFF2-40B4-BE49-F238E27FC236}">
                <a16:creationId xmlns:a16="http://schemas.microsoft.com/office/drawing/2014/main" id="{6015AA4E-6409-3C8D-73D9-A9663C2C3C78}"/>
              </a:ext>
            </a:extLst>
          </p:cNvPr>
          <p:cNvSpPr/>
          <p:nvPr/>
        </p:nvSpPr>
        <p:spPr>
          <a:xfrm>
            <a:off x="8758995" y="5696055"/>
            <a:ext cx="2405828"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4</a:t>
            </a:r>
            <a:r>
              <a:rPr lang="ja-JP" altLang="en-US" sz="1200" dirty="0">
                <a:solidFill>
                  <a:srgbClr val="0D0D0D"/>
                </a:solidFill>
                <a:latin typeface="+mn-ea"/>
              </a:rPr>
              <a:t>月～</a:t>
            </a:r>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9</a:t>
            </a:r>
            <a:r>
              <a:rPr lang="ja-JP" altLang="en-US" sz="1200" dirty="0">
                <a:solidFill>
                  <a:srgbClr val="0D0D0D"/>
                </a:solidFill>
                <a:latin typeface="+mn-ea"/>
              </a:rPr>
              <a:t>月掲載商品（</a:t>
            </a:r>
            <a:r>
              <a:rPr lang="en-US" altLang="ja-JP" sz="1200" dirty="0">
                <a:solidFill>
                  <a:srgbClr val="0D0D0D"/>
                </a:solidFill>
                <a:latin typeface="+mn-ea"/>
              </a:rPr>
              <a:t>2026H1</a:t>
            </a:r>
            <a:r>
              <a:rPr lang="ja-JP" altLang="en-US" sz="1200" dirty="0">
                <a:solidFill>
                  <a:srgbClr val="0D0D0D"/>
                </a:solidFill>
                <a:latin typeface="+mn-ea"/>
              </a:rPr>
              <a:t>）</a:t>
            </a:r>
          </a:p>
        </p:txBody>
      </p:sp>
      <p:sp>
        <p:nvSpPr>
          <p:cNvPr id="21" name="正方形/長方形 20">
            <a:extLst>
              <a:ext uri="{FF2B5EF4-FFF2-40B4-BE49-F238E27FC236}">
                <a16:creationId xmlns:a16="http://schemas.microsoft.com/office/drawing/2014/main" id="{720C4AA1-90A6-C337-CF23-D8AC4B104606}"/>
              </a:ext>
            </a:extLst>
          </p:cNvPr>
          <p:cNvSpPr/>
          <p:nvPr/>
        </p:nvSpPr>
        <p:spPr>
          <a:xfrm>
            <a:off x="8758995" y="4738900"/>
            <a:ext cx="2405828" cy="624071"/>
          </a:xfrm>
          <a:prstGeom prst="rect">
            <a:avLst/>
          </a:prstGeom>
          <a:noFill/>
          <a:ln w="38100">
            <a:solidFill>
              <a:schemeClr val="accent4"/>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0">
            <a:extLst>
              <a:ext uri="{FF2B5EF4-FFF2-40B4-BE49-F238E27FC236}">
                <a16:creationId xmlns:a16="http://schemas.microsoft.com/office/drawing/2014/main" id="{E55711DB-B32A-8709-BA78-BFBA8D8F2371}"/>
              </a:ext>
            </a:extLst>
          </p:cNvPr>
          <p:cNvSpPr/>
          <p:nvPr/>
        </p:nvSpPr>
        <p:spPr>
          <a:xfrm>
            <a:off x="719834" y="3724783"/>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lang="en-US" altLang="ja-JP" sz="1200" b="1" dirty="0">
                <a:solidFill>
                  <a:srgbClr val="00003E"/>
                </a:solidFill>
                <a:latin typeface="メイリオ" panose="020B0604030504040204" pitchFamily="50" charset="-128"/>
                <a:ea typeface="メイリオ" panose="020B0604030504040204" pitchFamily="50" charset="-128"/>
              </a:rPr>
              <a:t>2025H2</a:t>
            </a:r>
            <a:r>
              <a:rPr lang="ja-JP" altLang="en-US" sz="1200" b="1" dirty="0">
                <a:solidFill>
                  <a:srgbClr val="00003E"/>
                </a:solidFill>
                <a:latin typeface="メイリオ" panose="020B0604030504040204" pitchFamily="50" charset="-128"/>
                <a:ea typeface="メイリオ" panose="020B0604030504040204" pitchFamily="50" charset="-128"/>
              </a:rPr>
              <a:t>商品</a:t>
            </a:r>
            <a:endParaRPr lang="en-US" altLang="ja-JP" sz="1200" b="1" dirty="0">
              <a:solidFill>
                <a:srgbClr val="00003E"/>
              </a:solidFill>
              <a:latin typeface="メイリオ" panose="020B0604030504040204" pitchFamily="50" charset="-128"/>
              <a:ea typeface="メイリオ" panose="020B0604030504040204" pitchFamily="50" charset="-128"/>
            </a:endParaRPr>
          </a:p>
          <a:p>
            <a:pPr algn="ctr">
              <a:lnSpc>
                <a:spcPct val="120000"/>
              </a:lnSpc>
            </a:pPr>
            <a:r>
              <a:rPr lang="ja-JP" altLang="en-US" sz="1200" b="1" dirty="0">
                <a:solidFill>
                  <a:srgbClr val="00003E"/>
                </a:solidFill>
                <a:latin typeface="メイリオ" panose="020B0604030504040204" pitchFamily="50" charset="-128"/>
                <a:ea typeface="メイリオ" panose="020B0604030504040204" pitchFamily="50" charset="-128"/>
              </a:rPr>
              <a:t>掲載期間</a:t>
            </a:r>
            <a:r>
              <a:rPr lang="en-US" altLang="ja-JP" sz="1200" b="1" dirty="0">
                <a:solidFill>
                  <a:srgbClr val="00003E"/>
                </a:solidFill>
                <a:latin typeface="メイリオ" panose="020B0604030504040204" pitchFamily="50" charset="-128"/>
                <a:ea typeface="メイリオ" panose="020B0604030504040204" pitchFamily="50" charset="-128"/>
              </a:rPr>
              <a:t>3/31</a:t>
            </a:r>
            <a:r>
              <a:rPr lang="ja-JP" altLang="en-US" sz="1200" b="1" dirty="0">
                <a:solidFill>
                  <a:srgbClr val="00003E"/>
                </a:solidFill>
                <a:latin typeface="メイリオ" panose="020B0604030504040204" pitchFamily="50" charset="-128"/>
                <a:ea typeface="メイリオ" panose="020B0604030504040204" pitchFamily="50" charset="-128"/>
              </a:rPr>
              <a:t>まで</a:t>
            </a:r>
            <a:endParaRPr lang="ja-JP" altLang="en-US" sz="800" b="1" dirty="0">
              <a:solidFill>
                <a:srgbClr val="00003E"/>
              </a:solidFill>
              <a:latin typeface="メイリオ" panose="020B0604030504040204" pitchFamily="50" charset="-128"/>
              <a:ea typeface="メイリオ" panose="020B0604030504040204" pitchFamily="50" charset="-128"/>
            </a:endParaRPr>
          </a:p>
        </p:txBody>
      </p:sp>
      <p:sp>
        <p:nvSpPr>
          <p:cNvPr id="23" name="角丸四角形 20">
            <a:extLst>
              <a:ext uri="{FF2B5EF4-FFF2-40B4-BE49-F238E27FC236}">
                <a16:creationId xmlns:a16="http://schemas.microsoft.com/office/drawing/2014/main" id="{761ACECA-54C0-B92D-88C5-DCC9F873CFAC}"/>
              </a:ext>
            </a:extLst>
          </p:cNvPr>
          <p:cNvSpPr/>
          <p:nvPr/>
        </p:nvSpPr>
        <p:spPr>
          <a:xfrm>
            <a:off x="727853" y="4707363"/>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lang="en-US" altLang="ja-JP" sz="1200" b="1" dirty="0">
                <a:solidFill>
                  <a:srgbClr val="00003E"/>
                </a:solidFill>
                <a:latin typeface="メイリオ" panose="020B0604030504040204" pitchFamily="50" charset="-128"/>
                <a:ea typeface="メイリオ" panose="020B0604030504040204" pitchFamily="50" charset="-128"/>
              </a:rPr>
              <a:t>2025H2</a:t>
            </a:r>
            <a:r>
              <a:rPr lang="ja-JP" altLang="en-US" sz="1200" b="1" dirty="0">
                <a:solidFill>
                  <a:srgbClr val="00003E"/>
                </a:solidFill>
                <a:latin typeface="メイリオ" panose="020B0604030504040204" pitchFamily="50" charset="-128"/>
                <a:ea typeface="メイリオ" panose="020B0604030504040204" pitchFamily="50" charset="-128"/>
              </a:rPr>
              <a:t>商品</a:t>
            </a:r>
            <a:br>
              <a:rPr lang="en-US" altLang="ja-JP" sz="1200" b="1" dirty="0">
                <a:solidFill>
                  <a:srgbClr val="00003E"/>
                </a:solidFill>
                <a:latin typeface="メイリオ" panose="020B0604030504040204" pitchFamily="50" charset="-128"/>
                <a:ea typeface="メイリオ" panose="020B0604030504040204" pitchFamily="50" charset="-128"/>
              </a:rPr>
            </a:br>
            <a:r>
              <a:rPr lang="ja-JP" altLang="en-US" sz="1200" b="1" dirty="0">
                <a:solidFill>
                  <a:srgbClr val="00003E"/>
                </a:solidFill>
                <a:latin typeface="メイリオ" panose="020B0604030504040204" pitchFamily="50" charset="-128"/>
              </a:rPr>
              <a:t>掲載期間</a:t>
            </a:r>
            <a:r>
              <a:rPr lang="en-US" altLang="ja-JP" sz="1200" b="1" dirty="0">
                <a:solidFill>
                  <a:srgbClr val="00003E"/>
                </a:solidFill>
                <a:latin typeface="メイリオ" panose="020B0604030504040204" pitchFamily="50" charset="-128"/>
                <a:ea typeface="メイリオ" panose="020B0604030504040204" pitchFamily="50" charset="-128"/>
              </a:rPr>
              <a:t>4/30</a:t>
            </a:r>
            <a:r>
              <a:rPr lang="ja-JP" altLang="en-US" sz="1200" b="1" dirty="0">
                <a:solidFill>
                  <a:srgbClr val="00003E"/>
                </a:solidFill>
                <a:latin typeface="メイリオ" panose="020B0604030504040204" pitchFamily="50" charset="-128"/>
                <a:ea typeface="メイリオ" panose="020B0604030504040204" pitchFamily="50" charset="-128"/>
              </a:rPr>
              <a:t>まで</a:t>
            </a:r>
            <a:endParaRPr lang="ja-JP" altLang="en-US" sz="800" b="1" dirty="0">
              <a:solidFill>
                <a:srgbClr val="00003E"/>
              </a:solidFill>
              <a:latin typeface="メイリオ" panose="020B0604030504040204" pitchFamily="50" charset="-128"/>
              <a:ea typeface="メイリオ" panose="020B0604030504040204" pitchFamily="50" charset="-128"/>
            </a:endParaRPr>
          </a:p>
        </p:txBody>
      </p:sp>
      <p:sp>
        <p:nvSpPr>
          <p:cNvPr id="24" name="角丸四角形 20">
            <a:extLst>
              <a:ext uri="{FF2B5EF4-FFF2-40B4-BE49-F238E27FC236}">
                <a16:creationId xmlns:a16="http://schemas.microsoft.com/office/drawing/2014/main" id="{33D9FF6A-C721-4D30-0CEC-69C1558FF2D6}"/>
              </a:ext>
            </a:extLst>
          </p:cNvPr>
          <p:cNvSpPr/>
          <p:nvPr/>
        </p:nvSpPr>
        <p:spPr>
          <a:xfrm>
            <a:off x="723843" y="5653844"/>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lang="en-US" altLang="ja-JP" sz="1200" b="1" dirty="0">
                <a:solidFill>
                  <a:srgbClr val="00003E"/>
                </a:solidFill>
                <a:latin typeface="メイリオ" panose="020B0604030504040204" pitchFamily="50" charset="-128"/>
                <a:ea typeface="メイリオ" panose="020B0604030504040204" pitchFamily="50" charset="-128"/>
              </a:rPr>
              <a:t>2026H1</a:t>
            </a:r>
            <a:r>
              <a:rPr lang="ja-JP" altLang="en-US" sz="1200" b="1" dirty="0">
                <a:solidFill>
                  <a:srgbClr val="00003E"/>
                </a:solidFill>
                <a:latin typeface="メイリオ" panose="020B0604030504040204" pitchFamily="50" charset="-128"/>
                <a:ea typeface="メイリオ" panose="020B0604030504040204" pitchFamily="50" charset="-128"/>
              </a:rPr>
              <a:t>商品</a:t>
            </a:r>
            <a:endParaRPr lang="ja-JP" altLang="en-US" sz="800" b="1" dirty="0">
              <a:solidFill>
                <a:srgbClr val="00003E"/>
              </a:solidFill>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31915AE0-55E6-6FE5-B57E-054BFCD3540B}"/>
              </a:ext>
            </a:extLst>
          </p:cNvPr>
          <p:cNvSpPr txBox="1"/>
          <p:nvPr/>
        </p:nvSpPr>
        <p:spPr>
          <a:xfrm>
            <a:off x="8535836" y="3162237"/>
            <a:ext cx="360040" cy="369332"/>
          </a:xfrm>
          <a:prstGeom prst="rect">
            <a:avLst/>
          </a:prstGeom>
          <a:noFill/>
        </p:spPr>
        <p:txBody>
          <a:bodyPr wrap="square" rtlCol="0">
            <a:spAutoFit/>
          </a:bodyPr>
          <a:lstStyle/>
          <a:p>
            <a:pPr algn="l"/>
            <a:r>
              <a:rPr kumimoji="1" lang="ja-JP" altLang="en-US" dirty="0"/>
              <a:t>●</a:t>
            </a:r>
          </a:p>
        </p:txBody>
      </p:sp>
      <p:sp>
        <p:nvSpPr>
          <p:cNvPr id="26" name="テキスト ボックス 25">
            <a:extLst>
              <a:ext uri="{FF2B5EF4-FFF2-40B4-BE49-F238E27FC236}">
                <a16:creationId xmlns:a16="http://schemas.microsoft.com/office/drawing/2014/main" id="{0ADB776D-016D-F2BB-D55C-2D9394A323EC}"/>
              </a:ext>
            </a:extLst>
          </p:cNvPr>
          <p:cNvSpPr txBox="1"/>
          <p:nvPr/>
        </p:nvSpPr>
        <p:spPr>
          <a:xfrm>
            <a:off x="8875859" y="3165451"/>
            <a:ext cx="234750" cy="369332"/>
          </a:xfrm>
          <a:prstGeom prst="rect">
            <a:avLst/>
          </a:prstGeom>
          <a:noFill/>
        </p:spPr>
        <p:txBody>
          <a:bodyPr wrap="square" rtlCol="0">
            <a:spAutoFit/>
          </a:bodyPr>
          <a:lstStyle/>
          <a:p>
            <a:pPr algn="l"/>
            <a:r>
              <a:rPr kumimoji="1" lang="ja-JP" altLang="en-US" dirty="0"/>
              <a:t>●</a:t>
            </a:r>
          </a:p>
        </p:txBody>
      </p:sp>
      <p:sp>
        <p:nvSpPr>
          <p:cNvPr id="27" name="テキスト ボックス 26">
            <a:extLst>
              <a:ext uri="{FF2B5EF4-FFF2-40B4-BE49-F238E27FC236}">
                <a16:creationId xmlns:a16="http://schemas.microsoft.com/office/drawing/2014/main" id="{2FEA7C28-8511-F8D6-E4D4-A5A5E317780C}"/>
              </a:ext>
            </a:extLst>
          </p:cNvPr>
          <p:cNvSpPr txBox="1"/>
          <p:nvPr/>
        </p:nvSpPr>
        <p:spPr>
          <a:xfrm>
            <a:off x="715991" y="3495233"/>
            <a:ext cx="1765399" cy="276999"/>
          </a:xfrm>
          <a:prstGeom prst="rect">
            <a:avLst/>
          </a:prstGeom>
          <a:noFill/>
        </p:spPr>
        <p:txBody>
          <a:bodyPr wrap="square" rtlCol="0">
            <a:spAutoFit/>
          </a:bodyPr>
          <a:lstStyle/>
          <a:p>
            <a:r>
              <a:rPr kumimoji="1" lang="ja-JP" altLang="en-US" sz="1200" b="1" dirty="0"/>
              <a:t>▼</a:t>
            </a:r>
            <a:r>
              <a:rPr kumimoji="1" lang="en-US" altLang="ja-JP" sz="1200" b="1" dirty="0"/>
              <a:t>2026</a:t>
            </a:r>
            <a:r>
              <a:rPr kumimoji="1" lang="ja-JP" altLang="en-US" sz="1200" b="1" dirty="0"/>
              <a:t>年</a:t>
            </a:r>
            <a:r>
              <a:rPr kumimoji="1" lang="en-US" altLang="ja-JP" sz="1200" b="1" dirty="0"/>
              <a:t>1</a:t>
            </a:r>
            <a:r>
              <a:rPr kumimoji="1" lang="ja-JP" altLang="en-US" sz="1200" b="1" dirty="0"/>
              <a:t>月</a:t>
            </a:r>
            <a:r>
              <a:rPr kumimoji="1" lang="en-US" altLang="ja-JP" sz="1200" b="1" dirty="0"/>
              <a:t>27</a:t>
            </a:r>
            <a:r>
              <a:rPr kumimoji="1" lang="ja-JP" altLang="en-US" sz="1200" b="1" dirty="0"/>
              <a:t>日まで</a:t>
            </a:r>
          </a:p>
        </p:txBody>
      </p:sp>
      <p:sp>
        <p:nvSpPr>
          <p:cNvPr id="28" name="テキスト ボックス 27">
            <a:extLst>
              <a:ext uri="{FF2B5EF4-FFF2-40B4-BE49-F238E27FC236}">
                <a16:creationId xmlns:a16="http://schemas.microsoft.com/office/drawing/2014/main" id="{F1B2B29F-961E-E704-F419-FFCA8AFC5E33}"/>
              </a:ext>
            </a:extLst>
          </p:cNvPr>
          <p:cNvSpPr txBox="1"/>
          <p:nvPr/>
        </p:nvSpPr>
        <p:spPr>
          <a:xfrm>
            <a:off x="711979" y="4465781"/>
            <a:ext cx="1765399" cy="276999"/>
          </a:xfrm>
          <a:prstGeom prst="rect">
            <a:avLst/>
          </a:prstGeom>
          <a:noFill/>
        </p:spPr>
        <p:txBody>
          <a:bodyPr wrap="square" rtlCol="0">
            <a:spAutoFit/>
          </a:bodyPr>
          <a:lstStyle/>
          <a:p>
            <a:r>
              <a:rPr kumimoji="1" lang="ja-JP" altLang="en-US" sz="1200" b="1" dirty="0"/>
              <a:t>▼</a:t>
            </a:r>
            <a:r>
              <a:rPr kumimoji="1" lang="en-US" altLang="ja-JP" sz="1200" b="1" dirty="0"/>
              <a:t>2026</a:t>
            </a:r>
            <a:r>
              <a:rPr kumimoji="1" lang="ja-JP" altLang="en-US" sz="1200" b="1" dirty="0"/>
              <a:t>年</a:t>
            </a:r>
            <a:r>
              <a:rPr kumimoji="1" lang="en-US" altLang="ja-JP" sz="1200" b="1" dirty="0"/>
              <a:t>1</a:t>
            </a:r>
            <a:r>
              <a:rPr kumimoji="1" lang="ja-JP" altLang="en-US" sz="1200" b="1" dirty="0"/>
              <a:t>月</a:t>
            </a:r>
            <a:r>
              <a:rPr kumimoji="1" lang="en-US" altLang="ja-JP" sz="1200" b="1" dirty="0"/>
              <a:t>28</a:t>
            </a:r>
            <a:r>
              <a:rPr kumimoji="1" lang="ja-JP" altLang="en-US" sz="1200" b="1" dirty="0"/>
              <a:t>日以降</a:t>
            </a:r>
          </a:p>
        </p:txBody>
      </p:sp>
    </p:spTree>
    <p:extLst>
      <p:ext uri="{BB962C8B-B14F-4D97-AF65-F5344CB8AC3E}">
        <p14:creationId xmlns:p14="http://schemas.microsoft.com/office/powerpoint/2010/main" val="24728053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旧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BCレイアウト">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30096</TotalTime>
  <Words>6681</Words>
  <Application>Microsoft Office PowerPoint</Application>
  <PresentationFormat>ワイド画面</PresentationFormat>
  <Paragraphs>990</Paragraphs>
  <Slides>36</Slides>
  <Notes>0</Notes>
  <HiddenSlides>0</HiddenSlides>
  <MMClips>0</MMClips>
  <ScaleCrop>false</ScaleCrop>
  <HeadingPairs>
    <vt:vector size="8" baseType="variant">
      <vt:variant>
        <vt:lpstr>使用されているフォント</vt:lpstr>
      </vt:variant>
      <vt:variant>
        <vt:i4>8</vt:i4>
      </vt:variant>
      <vt:variant>
        <vt:lpstr>テーマ</vt:lpstr>
      </vt:variant>
      <vt:variant>
        <vt:i4>3</vt:i4>
      </vt:variant>
      <vt:variant>
        <vt:lpstr>埋め込まれた OLE サーバー</vt:lpstr>
      </vt:variant>
      <vt:variant>
        <vt:i4>1</vt:i4>
      </vt:variant>
      <vt:variant>
        <vt:lpstr>スライド タイトル</vt:lpstr>
      </vt:variant>
      <vt:variant>
        <vt:i4>36</vt:i4>
      </vt:variant>
    </vt:vector>
  </HeadingPairs>
  <TitlesOfParts>
    <vt:vector size="48" baseType="lpstr">
      <vt:lpstr>Meiryo UI</vt:lpstr>
      <vt:lpstr>Meiryo</vt:lpstr>
      <vt:lpstr>Meiryo</vt:lpstr>
      <vt:lpstr>メイリオ 本文</vt:lpstr>
      <vt:lpstr>Arial</vt:lpstr>
      <vt:lpstr>Calibri</vt:lpstr>
      <vt:lpstr>Segoe UI</vt:lpstr>
      <vt:lpstr>Wingdings</vt:lpstr>
      <vt:lpstr>旧CBCレイアウト（広告主・代理店限定）</vt:lpstr>
      <vt:lpstr>CBCレイアウト</vt:lpstr>
      <vt:lpstr>CBCレイアウト（広告主・代理店限定）</vt:lpstr>
      <vt:lpstr>think-cellスライド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中根めぐ美</dc:creator>
  <cp:lastModifiedBy>宮崎 佐津紀</cp:lastModifiedBy>
  <cp:revision>340</cp:revision>
  <dcterms:created xsi:type="dcterms:W3CDTF">2023-12-19T04:51:39Z</dcterms:created>
  <dcterms:modified xsi:type="dcterms:W3CDTF">2025-12-16T07:43:02Z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2024-12-09T10:06:27Z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94134af2-6eab-4cb2-bb90-ea6d823ac536</vt:lpwstr>
  </property>
  <property fmtid="{D5CDD505-2E9C-101B-9397-08002B2CF9AE}" pid="8" name="MSIP_Label_defa4170-0d19-0005-0004-bc88714345d2_ContentBits">
    <vt:lpwstr>0</vt:lpwstr>
  </property>
</Properties>
</file>